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embeddedFontLst>
    <p:embeddedFont>
      <p:font typeface="Play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Play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自督導式學習 (Self-supervised Learning)、預訓練 (Pre-train)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督導式學習 (Supervised Learning)、(Instruction) Fine-tuning 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b="0" i="0" lang="zh-TW" sz="12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Reinforcement Learning from Human Feedback (RLHF)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自督導式學習 (Self-supervised Learning)、預訓練 (Pre-train)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督導式學習 (Supervised Learning)、(Instruction) Fine-tuning 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b="0" i="0" lang="zh-TW" sz="12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Reinforcement Learning from Human Feedback (RLHF)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335"/>
              </a:buClr>
              <a:buSzPts val="1200"/>
              <a:buFont typeface="arial"/>
              <a:buNone/>
            </a:pPr>
            <a:r>
              <a:rPr b="0" i="0" lang="zh-TW">
                <a:solidFill>
                  <a:srgbClr val="EA4335"/>
                </a:solidFill>
                <a:latin typeface="arial"/>
                <a:ea typeface="arial"/>
                <a:cs typeface="arial"/>
                <a:sym typeface="arial"/>
              </a:rPr>
              <a:t>水的沸點是</a:t>
            </a:r>
            <a:r>
              <a:rPr b="0" i="0" lang="zh-TW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摄氏一百度</a:t>
            </a: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 sz="1200"/>
              <a:t>GPT3: 45T → 570G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TW"/>
              <a:t>控告 open AI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所有的資料都可以拿來訓練嗎？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自督導式學習 (Self-supervised Learning)、預訓練 (Pre-train)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督導式學習 (Supervised Learning)、(Instruction) Fine-tuning 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b="0" i="0" lang="zh-TW" sz="12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Reinforcement Learning from Human Feedback (RLHF)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Average of </a:t>
            </a:r>
            <a:r>
              <a:rPr b="1" i="0" lang="zh-TW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</a:t>
            </a:r>
            <a:r>
              <a:rPr b="0" i="0" lang="zh-TW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tasks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短影音競賽活動宣傳</a:t>
            </a:r>
            <a:endParaRPr b="0" i="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https://www.phys.ntu.edu.tw/News_Content_n_47373_s_232959.html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b="0" i="0" lang="zh-TW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胡育榕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自督導式學習 (Self-supervised Learning)、預訓練 (Pre-train)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督導式學習 (Supervised Learning)、(Instruction) Fine-tuning 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b="0" i="0" lang="zh-TW" sz="12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Reinforcement Learning from Human Feedback (RLHF)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把輸出一個句子的問題，轉成文字接龍的問題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文字接龍是分類問題</a:t>
            </a:r>
            <a:endParaRPr/>
          </a:p>
        </p:txBody>
      </p:sp>
      <p:sp>
        <p:nvSpPr>
          <p:cNvPr id="262" name="Google Shape;26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自督導式學習 (Self-supervised Learning)、預訓練 (Pre-train)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督導式學習 (Supervised Learning)、(Instruction) Fine-tuning 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Font typeface="arial"/>
              <a:buNone/>
            </a:pPr>
            <a:r>
              <a:rPr b="0" i="0" lang="zh-TW" sz="12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Reinforcement Learning from Human Feedback (RLHF)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JhengHei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最佳化失敗怎麼辦？換一組超參數再上一次!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機器學習時只管找到的參數有沒有「符合」訓練資料，不管有沒有道理</a:t>
            </a:r>
            <a:endParaRPr/>
          </a:p>
        </p:txBody>
      </p:sp>
      <p:sp>
        <p:nvSpPr>
          <p:cNvPr id="372" name="Google Shape;37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機器學習時只管找到的參數有沒有「符合」訓練資料，不管有沒有道理</a:t>
            </a:r>
            <a:endParaRPr/>
          </a:p>
        </p:txBody>
      </p:sp>
      <p:sp>
        <p:nvSpPr>
          <p:cNvPr id="421" name="Google Shape;42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4" name="Google Shape;17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11" name="Google Shape;21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2" name="Google Shape;2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9" name="Google Shape;21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jpg"/><Relationship Id="rId4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8.png"/><Relationship Id="rId5" Type="http://schemas.openxmlformats.org/officeDocument/2006/relationships/image" Target="../media/image29.png"/><Relationship Id="rId6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9.png"/><Relationship Id="rId13" Type="http://schemas.openxmlformats.org/officeDocument/2006/relationships/image" Target="../media/image12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Relationship Id="rId14" Type="http://schemas.openxmlformats.org/officeDocument/2006/relationships/image" Target="../media/image58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4.png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26.png"/><Relationship Id="rId7" Type="http://schemas.openxmlformats.org/officeDocument/2006/relationships/image" Target="../media/image9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一張含有 體育, 人員, 服裝, 天空 的圖片&#10;&#10;自動產生的描述" id="240" name="Google Shape;240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9774" y="918857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人員, 服裝, 戶外, 天空 的圖片&#10;&#10;自動產生的描述" id="241" name="Google Shape;2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8874" y="918857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雲, 登山, 油畫, 天空 的圖片&#10;&#10;自動產生的描述" id="242" name="Google Shape;24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779" y="918857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-1052052" y="4944727"/>
            <a:ext cx="1429610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8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大型語言模型修練史</a:t>
            </a:r>
            <a:endParaRPr b="0" i="0" sz="8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如何讓機器找到比較「合理」的參數</a:t>
            </a:r>
            <a:endParaRPr/>
          </a:p>
        </p:txBody>
      </p:sp>
      <p:sp>
        <p:nvSpPr>
          <p:cNvPr id="455" name="Google Shape;455;p46"/>
          <p:cNvSpPr txBox="1"/>
          <p:nvPr/>
        </p:nvSpPr>
        <p:spPr>
          <a:xfrm>
            <a:off x="7569434" y="5428574"/>
            <a:ext cx="11065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參數</a:t>
            </a:r>
            <a:endParaRPr/>
          </a:p>
        </p:txBody>
      </p:sp>
      <p:pic>
        <p:nvPicPr>
          <p:cNvPr id="456" name="Google Shape;45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2761" y="3675601"/>
            <a:ext cx="1618036" cy="161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3105" y="1572154"/>
            <a:ext cx="1618036" cy="161803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6"/>
          <p:cNvSpPr txBox="1"/>
          <p:nvPr/>
        </p:nvSpPr>
        <p:spPr>
          <a:xfrm>
            <a:off x="8939463" y="1931407"/>
            <a:ext cx="97795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endParaRPr/>
          </a:p>
        </p:txBody>
      </p:sp>
      <p:cxnSp>
        <p:nvCxnSpPr>
          <p:cNvPr id="459" name="Google Shape;459;p46"/>
          <p:cNvCxnSpPr/>
          <p:nvPr/>
        </p:nvCxnSpPr>
        <p:spPr>
          <a:xfrm>
            <a:off x="8122729" y="3118195"/>
            <a:ext cx="0" cy="52078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0" name="Google Shape;460;p46"/>
          <p:cNvSpPr txBox="1"/>
          <p:nvPr/>
        </p:nvSpPr>
        <p:spPr>
          <a:xfrm>
            <a:off x="8481432" y="4254143"/>
            <a:ext cx="15146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最佳化 </a:t>
            </a:r>
            <a:endParaRPr/>
          </a:p>
        </p:txBody>
      </p:sp>
      <p:sp>
        <p:nvSpPr>
          <p:cNvPr id="461" name="Google Shape;461;p46"/>
          <p:cNvSpPr txBox="1"/>
          <p:nvPr/>
        </p:nvSpPr>
        <p:spPr>
          <a:xfrm>
            <a:off x="2725642" y="3675601"/>
            <a:ext cx="314990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超參數</a:t>
            </a:r>
            <a:endParaRPr b="1"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(hyperparameter)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62" name="Google Shape;462;p46"/>
          <p:cNvCxnSpPr/>
          <p:nvPr/>
        </p:nvCxnSpPr>
        <p:spPr>
          <a:xfrm>
            <a:off x="5903899" y="4392851"/>
            <a:ext cx="1651822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3" name="Google Shape;463;p46"/>
          <p:cNvSpPr txBox="1"/>
          <p:nvPr/>
        </p:nvSpPr>
        <p:spPr>
          <a:xfrm>
            <a:off x="6176515" y="3915180"/>
            <a:ext cx="11065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</a:t>
            </a:r>
            <a:endParaRPr/>
          </a:p>
        </p:txBody>
      </p:sp>
      <p:sp>
        <p:nvSpPr>
          <p:cNvPr id="464" name="Google Shape;464;p46"/>
          <p:cNvSpPr txBox="1"/>
          <p:nvPr/>
        </p:nvSpPr>
        <p:spPr>
          <a:xfrm>
            <a:off x="7283105" y="5902327"/>
            <a:ext cx="4470134" cy="430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0700" l="0" r="0" t="-2394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65" name="Google Shape;465;p46"/>
          <p:cNvCxnSpPr/>
          <p:nvPr/>
        </p:nvCxnSpPr>
        <p:spPr>
          <a:xfrm>
            <a:off x="5917612" y="2925813"/>
            <a:ext cx="1638109" cy="132833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6" name="Google Shape;466;p46"/>
          <p:cNvSpPr txBox="1"/>
          <p:nvPr/>
        </p:nvSpPr>
        <p:spPr>
          <a:xfrm>
            <a:off x="120446" y="1626787"/>
            <a:ext cx="67845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“train from scratch”</a:t>
            </a:r>
            <a:endParaRPr b="1"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7" name="Google Shape;467;p46"/>
          <p:cNvSpPr txBox="1"/>
          <p:nvPr/>
        </p:nvSpPr>
        <p:spPr>
          <a:xfrm>
            <a:off x="3413769" y="2599238"/>
            <a:ext cx="24282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初始參數</a:t>
            </a:r>
            <a:endParaRPr/>
          </a:p>
        </p:txBody>
      </p:sp>
      <p:sp>
        <p:nvSpPr>
          <p:cNvPr id="468" name="Google Shape;468;p46"/>
          <p:cNvSpPr txBox="1"/>
          <p:nvPr/>
        </p:nvSpPr>
        <p:spPr>
          <a:xfrm>
            <a:off x="3308419" y="3060585"/>
            <a:ext cx="24282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(從這裡開始找起)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9" name="Google Shape;469;p46"/>
          <p:cNvSpPr txBox="1"/>
          <p:nvPr/>
        </p:nvSpPr>
        <p:spPr>
          <a:xfrm>
            <a:off x="1012141" y="2595030"/>
            <a:ext cx="11120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隨機</a:t>
            </a:r>
            <a:endParaRPr/>
          </a:p>
        </p:txBody>
      </p:sp>
      <p:cxnSp>
        <p:nvCxnSpPr>
          <p:cNvPr id="470" name="Google Shape;470;p46"/>
          <p:cNvCxnSpPr/>
          <p:nvPr/>
        </p:nvCxnSpPr>
        <p:spPr>
          <a:xfrm>
            <a:off x="2048935" y="2848267"/>
            <a:ext cx="225166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1" name="Google Shape;471;p46"/>
          <p:cNvSpPr txBox="1"/>
          <p:nvPr/>
        </p:nvSpPr>
        <p:spPr>
          <a:xfrm>
            <a:off x="2690069" y="2140808"/>
            <a:ext cx="4202432" cy="4308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0700" l="0" r="0" t="-2394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72" name="Google Shape;472;p46"/>
          <p:cNvCxnSpPr/>
          <p:nvPr/>
        </p:nvCxnSpPr>
        <p:spPr>
          <a:xfrm>
            <a:off x="6096000" y="5679785"/>
            <a:ext cx="1651822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473" name="Google Shape;473;p46"/>
          <p:cNvSpPr txBox="1"/>
          <p:nvPr/>
        </p:nvSpPr>
        <p:spPr>
          <a:xfrm>
            <a:off x="2116667" y="5428574"/>
            <a:ext cx="38224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比較接近初始化參數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如何讓機器找到比較「合理」的參數</a:t>
            </a:r>
            <a:endParaRPr/>
          </a:p>
        </p:txBody>
      </p:sp>
      <p:sp>
        <p:nvSpPr>
          <p:cNvPr id="479" name="Google Shape;479;p47"/>
          <p:cNvSpPr txBox="1"/>
          <p:nvPr/>
        </p:nvSpPr>
        <p:spPr>
          <a:xfrm>
            <a:off x="7569434" y="5428574"/>
            <a:ext cx="11065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參數</a:t>
            </a:r>
            <a:endParaRPr/>
          </a:p>
        </p:txBody>
      </p:sp>
      <p:pic>
        <p:nvPicPr>
          <p:cNvPr id="480" name="Google Shape;48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2761" y="3675601"/>
            <a:ext cx="1618036" cy="161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3105" y="1572154"/>
            <a:ext cx="1618036" cy="161803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7"/>
          <p:cNvSpPr txBox="1"/>
          <p:nvPr/>
        </p:nvSpPr>
        <p:spPr>
          <a:xfrm>
            <a:off x="8939463" y="1931407"/>
            <a:ext cx="97795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endParaRPr/>
          </a:p>
        </p:txBody>
      </p:sp>
      <p:cxnSp>
        <p:nvCxnSpPr>
          <p:cNvPr id="483" name="Google Shape;483;p47"/>
          <p:cNvCxnSpPr/>
          <p:nvPr/>
        </p:nvCxnSpPr>
        <p:spPr>
          <a:xfrm>
            <a:off x="8122729" y="3118195"/>
            <a:ext cx="0" cy="52078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4" name="Google Shape;484;p47"/>
          <p:cNvSpPr txBox="1"/>
          <p:nvPr/>
        </p:nvSpPr>
        <p:spPr>
          <a:xfrm>
            <a:off x="8481432" y="4254143"/>
            <a:ext cx="15146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最佳化 </a:t>
            </a:r>
            <a:endParaRPr/>
          </a:p>
        </p:txBody>
      </p:sp>
      <p:sp>
        <p:nvSpPr>
          <p:cNvPr id="485" name="Google Shape;485;p47"/>
          <p:cNvSpPr txBox="1"/>
          <p:nvPr/>
        </p:nvSpPr>
        <p:spPr>
          <a:xfrm>
            <a:off x="2725642" y="3675601"/>
            <a:ext cx="314990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超參數</a:t>
            </a:r>
            <a:endParaRPr b="1"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(hyperparameter)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86" name="Google Shape;486;p47"/>
          <p:cNvCxnSpPr/>
          <p:nvPr/>
        </p:nvCxnSpPr>
        <p:spPr>
          <a:xfrm>
            <a:off x="5903899" y="4392851"/>
            <a:ext cx="1651822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7" name="Google Shape;487;p47"/>
          <p:cNvSpPr txBox="1"/>
          <p:nvPr/>
        </p:nvSpPr>
        <p:spPr>
          <a:xfrm>
            <a:off x="6176515" y="3915180"/>
            <a:ext cx="11065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</a:t>
            </a:r>
            <a:endParaRPr/>
          </a:p>
        </p:txBody>
      </p:sp>
      <p:sp>
        <p:nvSpPr>
          <p:cNvPr id="488" name="Google Shape;488;p47"/>
          <p:cNvSpPr txBox="1"/>
          <p:nvPr/>
        </p:nvSpPr>
        <p:spPr>
          <a:xfrm>
            <a:off x="7283105" y="5902327"/>
            <a:ext cx="4470134" cy="430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0700" l="0" r="0" t="-2394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89" name="Google Shape;489;p47"/>
          <p:cNvCxnSpPr/>
          <p:nvPr/>
        </p:nvCxnSpPr>
        <p:spPr>
          <a:xfrm>
            <a:off x="5917612" y="2925813"/>
            <a:ext cx="1638109" cy="132833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0" name="Google Shape;490;p47"/>
          <p:cNvSpPr txBox="1"/>
          <p:nvPr/>
        </p:nvSpPr>
        <p:spPr>
          <a:xfrm>
            <a:off x="3413769" y="2599238"/>
            <a:ext cx="24282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初始參數</a:t>
            </a:r>
            <a:endParaRPr/>
          </a:p>
        </p:txBody>
      </p:sp>
      <p:sp>
        <p:nvSpPr>
          <p:cNvPr id="491" name="Google Shape;491;p47"/>
          <p:cNvSpPr txBox="1"/>
          <p:nvPr/>
        </p:nvSpPr>
        <p:spPr>
          <a:xfrm>
            <a:off x="3308419" y="3060585"/>
            <a:ext cx="24282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(從這裡開始找起)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2" name="Google Shape;492;p47"/>
          <p:cNvSpPr txBox="1"/>
          <p:nvPr/>
        </p:nvSpPr>
        <p:spPr>
          <a:xfrm>
            <a:off x="267950" y="2555192"/>
            <a:ext cx="24734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「好」的參數</a:t>
            </a:r>
            <a:endParaRPr/>
          </a:p>
        </p:txBody>
      </p:sp>
      <p:cxnSp>
        <p:nvCxnSpPr>
          <p:cNvPr id="493" name="Google Shape;493;p47"/>
          <p:cNvCxnSpPr/>
          <p:nvPr/>
        </p:nvCxnSpPr>
        <p:spPr>
          <a:xfrm>
            <a:off x="6096000" y="5679785"/>
            <a:ext cx="1651822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494" name="Google Shape;494;p47"/>
          <p:cNvSpPr txBox="1"/>
          <p:nvPr/>
        </p:nvSpPr>
        <p:spPr>
          <a:xfrm>
            <a:off x="2116667" y="5428574"/>
            <a:ext cx="38224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比較接近初始化參數</a:t>
            </a:r>
            <a:endParaRPr/>
          </a:p>
        </p:txBody>
      </p:sp>
      <p:cxnSp>
        <p:nvCxnSpPr>
          <p:cNvPr id="495" name="Google Shape;495;p47"/>
          <p:cNvCxnSpPr/>
          <p:nvPr/>
        </p:nvCxnSpPr>
        <p:spPr>
          <a:xfrm>
            <a:off x="2614907" y="2848264"/>
            <a:ext cx="1651822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6" name="Google Shape;496;p47"/>
          <p:cNvSpPr txBox="1"/>
          <p:nvPr/>
        </p:nvSpPr>
        <p:spPr>
          <a:xfrm>
            <a:off x="8534805" y="5418175"/>
            <a:ext cx="34273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比較可能「合理」</a:t>
            </a:r>
            <a:endParaRPr/>
          </a:p>
        </p:txBody>
      </p:sp>
      <p:sp>
        <p:nvSpPr>
          <p:cNvPr id="497" name="Google Shape;497;p47"/>
          <p:cNvSpPr/>
          <p:nvPr/>
        </p:nvSpPr>
        <p:spPr>
          <a:xfrm>
            <a:off x="525130" y="2455688"/>
            <a:ext cx="2110228" cy="700636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7"/>
          <p:cNvSpPr txBox="1"/>
          <p:nvPr/>
        </p:nvSpPr>
        <p:spPr>
          <a:xfrm>
            <a:off x="225251" y="3308382"/>
            <a:ext cx="26023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上哪找？？？</a:t>
            </a:r>
            <a:endParaRPr/>
          </a:p>
        </p:txBody>
      </p:sp>
      <p:sp>
        <p:nvSpPr>
          <p:cNvPr id="499" name="Google Shape;499;p47"/>
          <p:cNvSpPr txBox="1"/>
          <p:nvPr/>
        </p:nvSpPr>
        <p:spPr>
          <a:xfrm>
            <a:off x="279053" y="1872126"/>
            <a:ext cx="26023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“先驗知識”</a:t>
            </a:r>
            <a:endParaRPr b="1"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一張含有 體育, 人員, 服裝, 天空 的圖片&#10;&#10;自動產生的描述" id="506" name="Google Shape;506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5908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人員, 服裝, 戶外, 天空 的圖片&#10;&#10;自動產生的描述" id="507" name="Google Shape;50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5008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雲, 登山, 油畫, 天空 的圖片&#10;&#10;自動產生的描述" id="508" name="Google Shape;50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913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8"/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第一階段</a:t>
            </a:r>
            <a:endParaRPr/>
          </a:p>
        </p:txBody>
      </p:sp>
      <p:sp>
        <p:nvSpPr>
          <p:cNvPr id="510" name="Google Shape;510;p48"/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第二階段</a:t>
            </a:r>
            <a:endParaRPr/>
          </a:p>
        </p:txBody>
      </p:sp>
      <p:sp>
        <p:nvSpPr>
          <p:cNvPr id="511" name="Google Shape;511;p48"/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第三階段</a:t>
            </a:r>
            <a:endParaRPr/>
          </a:p>
        </p:txBody>
      </p:sp>
      <p:sp>
        <p:nvSpPr>
          <p:cNvPr id="512" name="Google Shape;512;p48"/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自我學習，累積實力</a:t>
            </a:r>
            <a:endParaRPr/>
          </a:p>
        </p:txBody>
      </p:sp>
      <p:sp>
        <p:nvSpPr>
          <p:cNvPr id="513" name="Google Shape;513;p48"/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名師指點，發揮潛力</a:t>
            </a:r>
            <a:endParaRPr/>
          </a:p>
        </p:txBody>
      </p:sp>
      <p:sp>
        <p:nvSpPr>
          <p:cNvPr id="514" name="Google Shape;514;p48"/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參與實戰，打磨技巧</a:t>
            </a:r>
            <a:endParaRPr/>
          </a:p>
        </p:txBody>
      </p:sp>
      <p:sp>
        <p:nvSpPr>
          <p:cNvPr id="515" name="Google Shape;515;p48"/>
          <p:cNvSpPr/>
          <p:nvPr/>
        </p:nvSpPr>
        <p:spPr>
          <a:xfrm>
            <a:off x="435160" y="104753"/>
            <a:ext cx="3741505" cy="4922745"/>
          </a:xfrm>
          <a:prstGeom prst="roundRect">
            <a:avLst>
              <a:gd fmla="val 7619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需要多少文字才夠學會文字接龍？</a:t>
            </a:r>
            <a:endParaRPr/>
          </a:p>
        </p:txBody>
      </p:sp>
      <p:pic>
        <p:nvPicPr>
          <p:cNvPr id="522" name="Google Shape;5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4439" y="1690688"/>
            <a:ext cx="6919452" cy="463427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9"/>
          <p:cNvSpPr txBox="1"/>
          <p:nvPr/>
        </p:nvSpPr>
        <p:spPr>
          <a:xfrm>
            <a:off x="8454587" y="1490268"/>
            <a:ext cx="3459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https://arxiv.org/abs/2011.04946</a:t>
            </a:r>
            <a:endParaRPr/>
          </a:p>
        </p:txBody>
      </p:sp>
      <p:sp>
        <p:nvSpPr>
          <p:cNvPr id="524" name="Google Shape;524;p49"/>
          <p:cNvSpPr txBox="1"/>
          <p:nvPr/>
        </p:nvSpPr>
        <p:spPr>
          <a:xfrm>
            <a:off x="8624165" y="2101229"/>
            <a:ext cx="11030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知識</a:t>
            </a:r>
            <a:endParaRPr/>
          </a:p>
        </p:txBody>
      </p:sp>
      <p:sp>
        <p:nvSpPr>
          <p:cNvPr id="525" name="Google Shape;525;p49"/>
          <p:cNvSpPr txBox="1"/>
          <p:nvPr/>
        </p:nvSpPr>
        <p:spPr>
          <a:xfrm>
            <a:off x="10184450" y="4401743"/>
            <a:ext cx="11030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世界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知識</a:t>
            </a:r>
            <a:endParaRPr/>
          </a:p>
        </p:txBody>
      </p:sp>
      <p:sp>
        <p:nvSpPr>
          <p:cNvPr id="526" name="Google Shape;526;p49"/>
          <p:cNvSpPr txBox="1"/>
          <p:nvPr/>
        </p:nvSpPr>
        <p:spPr>
          <a:xfrm>
            <a:off x="880097" y="1859600"/>
            <a:ext cx="18135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語言知識</a:t>
            </a:r>
            <a:endParaRPr/>
          </a:p>
        </p:txBody>
      </p:sp>
      <p:sp>
        <p:nvSpPr>
          <p:cNvPr id="527" name="Google Shape;527;p49"/>
          <p:cNvSpPr txBox="1"/>
          <p:nvPr/>
        </p:nvSpPr>
        <p:spPr>
          <a:xfrm>
            <a:off x="905449" y="4004493"/>
            <a:ext cx="18135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世界知識</a:t>
            </a:r>
            <a:endParaRPr/>
          </a:p>
        </p:txBody>
      </p:sp>
      <p:sp>
        <p:nvSpPr>
          <p:cNvPr id="528" name="Google Shape;528;p49"/>
          <p:cNvSpPr txBox="1"/>
          <p:nvPr/>
        </p:nvSpPr>
        <p:spPr>
          <a:xfrm>
            <a:off x="1122643" y="2620486"/>
            <a:ext cx="33703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這個人突然就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9" name="Google Shape;529;p49"/>
          <p:cNvSpPr txBox="1"/>
          <p:nvPr/>
        </p:nvSpPr>
        <p:spPr>
          <a:xfrm>
            <a:off x="6023750" y="609413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9"/>
          <p:cNvSpPr txBox="1"/>
          <p:nvPr/>
        </p:nvSpPr>
        <p:spPr>
          <a:xfrm>
            <a:off x="1122643" y="4897315"/>
            <a:ext cx="24117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水的沸點是摄氏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1" name="Google Shape;531;p49"/>
          <p:cNvSpPr txBox="1"/>
          <p:nvPr/>
        </p:nvSpPr>
        <p:spPr>
          <a:xfrm>
            <a:off x="896031" y="5388500"/>
            <a:ext cx="20842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在低壓下</a:t>
            </a:r>
            <a:endParaRPr/>
          </a:p>
        </p:txBody>
      </p:sp>
      <p:sp>
        <p:nvSpPr>
          <p:cNvPr id="532" name="Google Shape;532;p49"/>
          <p:cNvSpPr txBox="1"/>
          <p:nvPr/>
        </p:nvSpPr>
        <p:spPr>
          <a:xfrm>
            <a:off x="3941709" y="5485021"/>
            <a:ext cx="20842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五十度</a:t>
            </a:r>
            <a:endParaRPr/>
          </a:p>
        </p:txBody>
      </p:sp>
      <p:pic>
        <p:nvPicPr>
          <p:cNvPr descr="核取方塊 (打勾) 以實心填滿" id="533" name="Google Shape;53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2170" y="2039214"/>
            <a:ext cx="632213" cy="632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核取方塊 (打勾) 以實心填滿" id="534" name="Google Shape;53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3299" y="4694338"/>
            <a:ext cx="632213" cy="63221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/>
        </p:nvSpPr>
        <p:spPr>
          <a:xfrm>
            <a:off x="3635034" y="2124436"/>
            <a:ext cx="3971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跑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6" name="Google Shape;536;p49"/>
          <p:cNvSpPr txBox="1"/>
          <p:nvPr/>
        </p:nvSpPr>
        <p:spPr>
          <a:xfrm>
            <a:off x="3631219" y="2629060"/>
            <a:ext cx="5027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飛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7" name="Google Shape;537;p49"/>
          <p:cNvSpPr txBox="1"/>
          <p:nvPr/>
        </p:nvSpPr>
        <p:spPr>
          <a:xfrm>
            <a:off x="3651967" y="3136084"/>
            <a:ext cx="8607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核取方塊 (打勾) 以實心填滿" id="538" name="Google Shape;53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699" y="2535575"/>
            <a:ext cx="632213" cy="632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核取方塊 (打叉) 以實心填滿" id="539" name="Google Shape;53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2770" y="3043539"/>
            <a:ext cx="632213" cy="632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49"/>
          <p:cNvCxnSpPr/>
          <p:nvPr/>
        </p:nvCxnSpPr>
        <p:spPr>
          <a:xfrm>
            <a:off x="3128238" y="2843893"/>
            <a:ext cx="51671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1" name="Google Shape;541;p49"/>
          <p:cNvCxnSpPr>
            <a:endCxn id="535" idx="1"/>
          </p:cNvCxnSpPr>
          <p:nvPr/>
        </p:nvCxnSpPr>
        <p:spPr>
          <a:xfrm flipH="1" rot="10800000">
            <a:off x="3140934" y="2355269"/>
            <a:ext cx="494100" cy="48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2" name="Google Shape;542;p49"/>
          <p:cNvCxnSpPr>
            <a:endCxn id="537" idx="1"/>
          </p:cNvCxnSpPr>
          <p:nvPr/>
        </p:nvCxnSpPr>
        <p:spPr>
          <a:xfrm>
            <a:off x="3141067" y="2862617"/>
            <a:ext cx="510900" cy="504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3" name="Google Shape;543;p49"/>
          <p:cNvCxnSpPr/>
          <p:nvPr/>
        </p:nvCxnSpPr>
        <p:spPr>
          <a:xfrm flipH="1" rot="10800000">
            <a:off x="3447613" y="4641585"/>
            <a:ext cx="494096" cy="48862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4" name="Google Shape;544;p49"/>
          <p:cNvSpPr txBox="1"/>
          <p:nvPr/>
        </p:nvSpPr>
        <p:spPr>
          <a:xfrm>
            <a:off x="3964386" y="4360680"/>
            <a:ext cx="12254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一百度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45" name="Google Shape;545;p49"/>
          <p:cNvCxnSpPr/>
          <p:nvPr/>
        </p:nvCxnSpPr>
        <p:spPr>
          <a:xfrm>
            <a:off x="3470290" y="5189638"/>
            <a:ext cx="494096" cy="48862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核取方塊 (打叉) 以實心填滿" id="546" name="Google Shape;54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3299" y="5829635"/>
            <a:ext cx="632213" cy="632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核取方塊 (打勾) 以實心填滿" id="547" name="Google Shape;54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3821" y="5827345"/>
            <a:ext cx="632213" cy="632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核取方塊 (打叉) 以實心填滿" id="548" name="Google Shape;54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2144" y="4704434"/>
            <a:ext cx="632213" cy="63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任何文字資料都可以拿來學文字接龍</a:t>
            </a:r>
            <a:endParaRPr/>
          </a:p>
        </p:txBody>
      </p:sp>
      <p:pic>
        <p:nvPicPr>
          <p:cNvPr id="554" name="Google Shape;55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8533" y="3496734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8533" y="153828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0"/>
          <p:cNvSpPr txBox="1"/>
          <p:nvPr/>
        </p:nvSpPr>
        <p:spPr>
          <a:xfrm>
            <a:off x="1413933" y="5546634"/>
            <a:ext cx="3708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“人工智慧真神奇!”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7" name="Google Shape;557;p50"/>
          <p:cNvSpPr txBox="1"/>
          <p:nvPr/>
        </p:nvSpPr>
        <p:spPr>
          <a:xfrm>
            <a:off x="973666" y="3690835"/>
            <a:ext cx="168486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大量文字資料</a:t>
            </a:r>
            <a:endParaRPr/>
          </a:p>
        </p:txBody>
      </p:sp>
      <p:sp>
        <p:nvSpPr>
          <p:cNvPr id="558" name="Google Shape;558;p50"/>
          <p:cNvSpPr txBox="1"/>
          <p:nvPr/>
        </p:nvSpPr>
        <p:spPr>
          <a:xfrm>
            <a:off x="973665" y="1936805"/>
            <a:ext cx="16848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</a:t>
            </a:r>
            <a:endParaRPr/>
          </a:p>
        </p:txBody>
      </p:sp>
      <p:sp>
        <p:nvSpPr>
          <p:cNvPr id="559" name="Google Shape;559;p50"/>
          <p:cNvSpPr txBox="1"/>
          <p:nvPr/>
        </p:nvSpPr>
        <p:spPr>
          <a:xfrm>
            <a:off x="5518403" y="4559764"/>
            <a:ext cx="166132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人工介入很少</a:t>
            </a:r>
            <a:endParaRPr/>
          </a:p>
        </p:txBody>
      </p:sp>
      <p:sp>
        <p:nvSpPr>
          <p:cNvPr id="560" name="Google Shape;560;p50"/>
          <p:cNvSpPr txBox="1"/>
          <p:nvPr/>
        </p:nvSpPr>
        <p:spPr>
          <a:xfrm>
            <a:off x="7794840" y="5706595"/>
            <a:ext cx="11065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參數</a:t>
            </a:r>
            <a:endParaRPr/>
          </a:p>
        </p:txBody>
      </p:sp>
      <p:pic>
        <p:nvPicPr>
          <p:cNvPr id="561" name="Google Shape;56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4304" y="4038601"/>
            <a:ext cx="1618036" cy="16180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0"/>
          <p:cNvGrpSpPr/>
          <p:nvPr/>
        </p:nvGrpSpPr>
        <p:grpSpPr>
          <a:xfrm>
            <a:off x="5956597" y="1470053"/>
            <a:ext cx="6086731" cy="2440243"/>
            <a:chOff x="5956597" y="1622453"/>
            <a:chExt cx="6086731" cy="2440243"/>
          </a:xfrm>
        </p:grpSpPr>
        <p:sp>
          <p:nvSpPr>
            <p:cNvPr id="563" name="Google Shape;563;p50"/>
            <p:cNvSpPr txBox="1"/>
            <p:nvPr/>
          </p:nvSpPr>
          <p:spPr>
            <a:xfrm>
              <a:off x="6096000" y="1794424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輸入：人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4" name="Google Shape;564;p50"/>
            <p:cNvSpPr txBox="1"/>
            <p:nvPr/>
          </p:nvSpPr>
          <p:spPr>
            <a:xfrm>
              <a:off x="8991599" y="1794424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輸出：工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5" name="Google Shape;565;p50"/>
            <p:cNvSpPr txBox="1"/>
            <p:nvPr/>
          </p:nvSpPr>
          <p:spPr>
            <a:xfrm>
              <a:off x="6096000" y="2333640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輸入：人工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6" name="Google Shape;566;p50"/>
            <p:cNvSpPr txBox="1"/>
            <p:nvPr/>
          </p:nvSpPr>
          <p:spPr>
            <a:xfrm>
              <a:off x="8991599" y="2333640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輸出：智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7" name="Google Shape;567;p50"/>
            <p:cNvSpPr txBox="1"/>
            <p:nvPr/>
          </p:nvSpPr>
          <p:spPr>
            <a:xfrm>
              <a:off x="6096000" y="2872856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輸入：人工智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8" name="Google Shape;568;p50"/>
            <p:cNvSpPr txBox="1"/>
            <p:nvPr/>
          </p:nvSpPr>
          <p:spPr>
            <a:xfrm>
              <a:off x="8991599" y="2872856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輸出：慧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9" name="Google Shape;569;p50"/>
            <p:cNvSpPr txBox="1"/>
            <p:nvPr/>
          </p:nvSpPr>
          <p:spPr>
            <a:xfrm>
              <a:off x="6096000" y="3412072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輸入：人工智慧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0" name="Google Shape;570;p50"/>
            <p:cNvSpPr txBox="1"/>
            <p:nvPr/>
          </p:nvSpPr>
          <p:spPr>
            <a:xfrm>
              <a:off x="8991599" y="3412072"/>
              <a:ext cx="19764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輸出：真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5956597" y="1622453"/>
              <a:ext cx="4715344" cy="2440243"/>
            </a:xfrm>
            <a:prstGeom prst="roundRect">
              <a:avLst>
                <a:gd fmla="val 8250" name="adj"/>
              </a:avLst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2" name="Google Shape;572;p50"/>
          <p:cNvCxnSpPr/>
          <p:nvPr/>
        </p:nvCxnSpPr>
        <p:spPr>
          <a:xfrm>
            <a:off x="3245928" y="2885126"/>
            <a:ext cx="0" cy="52078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3" name="Google Shape;573;p50"/>
          <p:cNvCxnSpPr/>
          <p:nvPr/>
        </p:nvCxnSpPr>
        <p:spPr>
          <a:xfrm>
            <a:off x="3257589" y="4832461"/>
            <a:ext cx="0" cy="52078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4" name="Google Shape;574;p50"/>
          <p:cNvSpPr txBox="1"/>
          <p:nvPr/>
        </p:nvSpPr>
        <p:spPr>
          <a:xfrm>
            <a:off x="8570810" y="4014032"/>
            <a:ext cx="27829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訓練資料</a:t>
            </a:r>
            <a:endParaRPr/>
          </a:p>
        </p:txBody>
      </p:sp>
      <p:cxnSp>
        <p:nvCxnSpPr>
          <p:cNvPr id="575" name="Google Shape;575;p50"/>
          <p:cNvCxnSpPr/>
          <p:nvPr/>
        </p:nvCxnSpPr>
        <p:spPr>
          <a:xfrm>
            <a:off x="5213392" y="2669398"/>
            <a:ext cx="726562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6" name="Google Shape;576;p50"/>
          <p:cNvCxnSpPr/>
          <p:nvPr/>
        </p:nvCxnSpPr>
        <p:spPr>
          <a:xfrm>
            <a:off x="5218661" y="2669398"/>
            <a:ext cx="0" cy="303719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7" name="Google Shape;577;p50"/>
          <p:cNvCxnSpPr/>
          <p:nvPr/>
        </p:nvCxnSpPr>
        <p:spPr>
          <a:xfrm rot="10800000">
            <a:off x="4663601" y="5760533"/>
            <a:ext cx="549791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8" name="Google Shape;578;p50"/>
          <p:cNvSpPr txBox="1"/>
          <p:nvPr/>
        </p:nvSpPr>
        <p:spPr>
          <a:xfrm>
            <a:off x="9162340" y="4559927"/>
            <a:ext cx="34406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要多少有多少</a:t>
            </a:r>
            <a:endParaRPr/>
          </a:p>
        </p:txBody>
      </p:sp>
      <p:sp>
        <p:nvSpPr>
          <p:cNvPr id="579" name="Google Shape;579;p50"/>
          <p:cNvSpPr txBox="1"/>
          <p:nvPr/>
        </p:nvSpPr>
        <p:spPr>
          <a:xfrm>
            <a:off x="2595389" y="6260369"/>
            <a:ext cx="70012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Self-supervised Learning (自督導式學習)</a:t>
            </a:r>
            <a:endParaRPr b="1" sz="2800" u="sng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0" name="Google Shape;580;p50"/>
          <p:cNvSpPr/>
          <p:nvPr/>
        </p:nvSpPr>
        <p:spPr>
          <a:xfrm>
            <a:off x="973663" y="1538288"/>
            <a:ext cx="4528097" cy="4470012"/>
          </a:xfrm>
          <a:prstGeom prst="roundRect">
            <a:avLst>
              <a:gd fmla="val 8250" name="adj"/>
            </a:avLst>
          </a:prstGeom>
          <a:noFill/>
          <a:ln cap="flat" cmpd="sng" w="57150">
            <a:solidFill>
              <a:srgbClr val="0000F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資料清理</a:t>
            </a:r>
            <a:endParaRPr/>
          </a:p>
        </p:txBody>
      </p:sp>
      <p:pic>
        <p:nvPicPr>
          <p:cNvPr id="587" name="Google Shape;5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129" y="2528318"/>
            <a:ext cx="7290911" cy="307638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1"/>
          <p:cNvSpPr txBox="1"/>
          <p:nvPr/>
        </p:nvSpPr>
        <p:spPr>
          <a:xfrm>
            <a:off x="8483982" y="2785144"/>
            <a:ext cx="33647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 Language Models: Methods, Analysis &amp; Insights from Training Gopher</a:t>
            </a:r>
            <a:endParaRPr/>
          </a:p>
        </p:txBody>
      </p:sp>
      <p:sp>
        <p:nvSpPr>
          <p:cNvPr id="589" name="Google Shape;589;p51"/>
          <p:cNvSpPr txBox="1"/>
          <p:nvPr/>
        </p:nvSpPr>
        <p:spPr>
          <a:xfrm>
            <a:off x="20460" y="1858957"/>
            <a:ext cx="2519339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過濾有害內容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0" name="Google Shape;590;p51"/>
          <p:cNvSpPr txBox="1"/>
          <p:nvPr/>
        </p:nvSpPr>
        <p:spPr>
          <a:xfrm>
            <a:off x="3341712" y="1415477"/>
            <a:ext cx="3167743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去除 HTML tag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(保留項目符號等)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1" name="Google Shape;591;p51"/>
          <p:cNvSpPr txBox="1"/>
          <p:nvPr/>
        </p:nvSpPr>
        <p:spPr>
          <a:xfrm>
            <a:off x="8048403" y="1915136"/>
            <a:ext cx="4448151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去除「低品質」資料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2" name="Google Shape;592;p51"/>
          <p:cNvSpPr txBox="1"/>
          <p:nvPr/>
        </p:nvSpPr>
        <p:spPr>
          <a:xfrm>
            <a:off x="7827385" y="5801170"/>
            <a:ext cx="2317549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為了實驗的嚴謹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3" name="Google Shape;593;p51"/>
          <p:cNvSpPr txBox="1"/>
          <p:nvPr/>
        </p:nvSpPr>
        <p:spPr>
          <a:xfrm>
            <a:off x="2539799" y="5421278"/>
            <a:ext cx="2317549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去除重複資料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>
            <a:off x="1403705" y="2314195"/>
            <a:ext cx="706313" cy="44900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595" name="Google Shape;595;p51"/>
          <p:cNvCxnSpPr/>
          <p:nvPr/>
        </p:nvCxnSpPr>
        <p:spPr>
          <a:xfrm flipH="1" rot="10800000">
            <a:off x="7431368" y="2093534"/>
            <a:ext cx="518682" cy="65045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596" name="Google Shape;596;p51"/>
          <p:cNvCxnSpPr/>
          <p:nvPr/>
        </p:nvCxnSpPr>
        <p:spPr>
          <a:xfrm rot="10800000">
            <a:off x="4865765" y="2303817"/>
            <a:ext cx="0" cy="44900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597" name="Google Shape;597;p51"/>
          <p:cNvCxnSpPr/>
          <p:nvPr/>
        </p:nvCxnSpPr>
        <p:spPr>
          <a:xfrm>
            <a:off x="7950050" y="5254226"/>
            <a:ext cx="544089" cy="35047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598" name="Google Shape;598;p51"/>
          <p:cNvSpPr/>
          <p:nvPr/>
        </p:nvSpPr>
        <p:spPr>
          <a:xfrm>
            <a:off x="1389191" y="4231571"/>
            <a:ext cx="4741075" cy="1238872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8526760" y="3667775"/>
            <a:ext cx="3491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https://arxiv.org/abs/2112.11446</a:t>
            </a:r>
            <a:endParaRPr/>
          </a:p>
        </p:txBody>
      </p:sp>
      <p:pic>
        <p:nvPicPr>
          <p:cNvPr id="600" name="Google Shape;60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43418" y="4061030"/>
            <a:ext cx="1368520" cy="136852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1"/>
          <p:cNvSpPr txBox="1"/>
          <p:nvPr/>
        </p:nvSpPr>
        <p:spPr>
          <a:xfrm>
            <a:off x="10185362" y="5478004"/>
            <a:ext cx="18328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of image: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Midjourney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1"/>
          <p:cNvSpPr txBox="1"/>
          <p:nvPr/>
        </p:nvSpPr>
        <p:spPr>
          <a:xfrm>
            <a:off x="6509455" y="250260"/>
            <a:ext cx="529325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GPT-3/The Pile/PaLM 使用「資料品質」分類器</a:t>
            </a:r>
            <a:endParaRPr/>
          </a:p>
        </p:txBody>
      </p:sp>
      <p:sp>
        <p:nvSpPr>
          <p:cNvPr id="603" name="Google Shape;603;p51"/>
          <p:cNvSpPr txBox="1"/>
          <p:nvPr/>
        </p:nvSpPr>
        <p:spPr>
          <a:xfrm>
            <a:off x="6509455" y="1073161"/>
            <a:ext cx="5293259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高品質的文句在資料訓練會被多次重覆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4" name="Google Shape;604;p51"/>
          <p:cNvSpPr txBox="1"/>
          <p:nvPr/>
        </p:nvSpPr>
        <p:spPr>
          <a:xfrm>
            <a:off x="293712" y="5947456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Deduplicating Training Data Makes Language Models Better</a:t>
            </a:r>
            <a:endParaRPr/>
          </a:p>
        </p:txBody>
      </p:sp>
      <p:sp>
        <p:nvSpPr>
          <p:cNvPr id="605" name="Google Shape;605;p51"/>
          <p:cNvSpPr txBox="1"/>
          <p:nvPr/>
        </p:nvSpPr>
        <p:spPr>
          <a:xfrm>
            <a:off x="3120163" y="6272850"/>
            <a:ext cx="34912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https://arxiv.org/abs/2107.06499</a:t>
            </a:r>
            <a:endParaRPr/>
          </a:p>
        </p:txBody>
      </p:sp>
      <p:grpSp>
        <p:nvGrpSpPr>
          <p:cNvPr id="606" name="Google Shape;606;p51"/>
          <p:cNvGrpSpPr/>
          <p:nvPr/>
        </p:nvGrpSpPr>
        <p:grpSpPr>
          <a:xfrm>
            <a:off x="434972" y="2943047"/>
            <a:ext cx="6678889" cy="2347131"/>
            <a:chOff x="-3337177" y="2372130"/>
            <a:chExt cx="6678889" cy="2347131"/>
          </a:xfrm>
        </p:grpSpPr>
        <p:sp>
          <p:nvSpPr>
            <p:cNvPr id="607" name="Google Shape;607;p51"/>
            <p:cNvSpPr/>
            <p:nvPr/>
          </p:nvSpPr>
          <p:spPr>
            <a:xfrm>
              <a:off x="-3337177" y="2372130"/>
              <a:ext cx="6678889" cy="2347131"/>
            </a:xfrm>
            <a:prstGeom prst="roundRect">
              <a:avLst>
                <a:gd fmla="val 9453" name="adj"/>
              </a:avLst>
            </a:prstGeom>
            <a:solidFill>
              <a:schemeClr val="lt1"/>
            </a:solidFill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一張含有 文字, 瓶子 的圖片" id="608" name="Google Shape;608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303978" y="2501381"/>
              <a:ext cx="6588620" cy="17928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" name="Google Shape;609;p51"/>
            <p:cNvSpPr txBox="1"/>
            <p:nvPr/>
          </p:nvSpPr>
          <p:spPr>
            <a:xfrm>
              <a:off x="636591" y="4179237"/>
              <a:ext cx="26765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Microsoft JhengHei"/>
                <a:buNone/>
              </a:pPr>
              <a:r>
                <a:rPr b="0" i="0" lang="zh-TW" sz="2400" u="none" cap="none" strike="noStrike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重複了 61,036 次!</a:t>
              </a:r>
              <a:endParaRPr b="0" i="0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所有文字資料都能拿來學文字接龍嗎？</a:t>
            </a:r>
            <a:endParaRPr/>
          </a:p>
        </p:txBody>
      </p:sp>
      <p:pic>
        <p:nvPicPr>
          <p:cNvPr id="616" name="Google Shape;6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083" y="1872327"/>
            <a:ext cx="7814832" cy="21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2"/>
          <p:cNvSpPr txBox="1"/>
          <p:nvPr/>
        </p:nvSpPr>
        <p:spPr>
          <a:xfrm>
            <a:off x="628699" y="4009102"/>
            <a:ext cx="50907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https://www.nytimes.com/2023/12/27/business/media/new-york-times-open-ai-microsoft-lawsuit.html</a:t>
            </a:r>
            <a:endParaRPr/>
          </a:p>
        </p:txBody>
      </p:sp>
      <p:sp>
        <p:nvSpPr>
          <p:cNvPr id="618" name="Google Shape;618;p52"/>
          <p:cNvSpPr txBox="1"/>
          <p:nvPr/>
        </p:nvSpPr>
        <p:spPr>
          <a:xfrm>
            <a:off x="6819900" y="6123543"/>
            <a:ext cx="47815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https://openai.com/blog/openai-and-journalism</a:t>
            </a:r>
            <a:endParaRPr/>
          </a:p>
        </p:txBody>
      </p:sp>
      <p:pic>
        <p:nvPicPr>
          <p:cNvPr id="619" name="Google Shape;61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1733" y="3687473"/>
            <a:ext cx="5302012" cy="23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25" name="Google Shape;62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928" y="2408438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icrosoft JhengHei"/>
              <a:buNone/>
            </a:pPr>
            <a:r>
              <a:rPr b="1" i="0" lang="zh-TW" sz="3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 ChatGPT 之前的 GPT 系列 ……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3"/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Model size: </a:t>
            </a:r>
            <a:endParaRPr/>
          </a:p>
        </p:txBody>
      </p:sp>
      <p:sp>
        <p:nvSpPr>
          <p:cNvPr id="628" name="Google Shape;628;p53"/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3"/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117M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3"/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size: </a:t>
            </a:r>
            <a:endParaRPr/>
          </a:p>
        </p:txBody>
      </p:sp>
      <p:sp>
        <p:nvSpPr>
          <p:cNvPr id="631" name="Google Shape;631;p53"/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GPT-1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(2018)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53"/>
          <p:cNvSpPr/>
          <p:nvPr/>
        </p:nvSpPr>
        <p:spPr>
          <a:xfrm flipH="1">
            <a:off x="2573846" y="2332141"/>
            <a:ext cx="1201346" cy="80057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53"/>
          <p:cNvSpPr/>
          <p:nvPr/>
        </p:nvSpPr>
        <p:spPr>
          <a:xfrm flipH="1">
            <a:off x="2600762" y="4759527"/>
            <a:ext cx="1201346" cy="80057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53"/>
          <p:cNvSpPr txBox="1"/>
          <p:nvPr/>
        </p:nvSpPr>
        <p:spPr>
          <a:xfrm>
            <a:off x="3952067" y="2470817"/>
            <a:ext cx="54709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函式的參數量(複雜程度)</a:t>
            </a:r>
            <a:endParaRPr b="0" i="0" sz="2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5" name="Google Shape;635;p53"/>
          <p:cNvSpPr txBox="1"/>
          <p:nvPr/>
        </p:nvSpPr>
        <p:spPr>
          <a:xfrm>
            <a:off x="3952067" y="4940501"/>
            <a:ext cx="54709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拿來學文字接龍的資料量</a:t>
            </a:r>
            <a:endParaRPr/>
          </a:p>
        </p:txBody>
      </p:sp>
      <p:pic>
        <p:nvPicPr>
          <p:cNvPr id="636" name="Google Shape;63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348" y="719036"/>
            <a:ext cx="3142916" cy="457074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3"/>
          <p:cNvSpPr txBox="1"/>
          <p:nvPr/>
        </p:nvSpPr>
        <p:spPr>
          <a:xfrm>
            <a:off x="4934330" y="3024378"/>
            <a:ext cx="31429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人工智慧的天資</a:t>
            </a:r>
            <a:endParaRPr/>
          </a:p>
        </p:txBody>
      </p:sp>
      <p:sp>
        <p:nvSpPr>
          <p:cNvPr id="638" name="Google Shape;638;p53"/>
          <p:cNvSpPr txBox="1"/>
          <p:nvPr/>
        </p:nvSpPr>
        <p:spPr>
          <a:xfrm>
            <a:off x="4914741" y="5509560"/>
            <a:ext cx="31429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後天的努力</a:t>
            </a:r>
            <a:endParaRPr/>
          </a:p>
        </p:txBody>
      </p:sp>
      <p:sp>
        <p:nvSpPr>
          <p:cNvPr id="639" name="Google Shape;639;p53"/>
          <p:cNvSpPr txBox="1"/>
          <p:nvPr/>
        </p:nvSpPr>
        <p:spPr>
          <a:xfrm>
            <a:off x="1244683" y="5424992"/>
            <a:ext cx="11192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7000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books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45" name="Google Shape;64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928" y="24084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46" name="Google Shape;6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5528" y="1820856"/>
            <a:ext cx="1306800" cy="1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4"/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icrosoft JhengHei"/>
              <a:buNone/>
            </a:pPr>
            <a:r>
              <a:rPr b="1" i="0" lang="zh-TW" sz="3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 ChatGPT 之前的 GPT 系列 ……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54"/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Model size: </a:t>
            </a:r>
            <a:endParaRPr/>
          </a:p>
        </p:txBody>
      </p:sp>
      <p:sp>
        <p:nvSpPr>
          <p:cNvPr id="649" name="Google Shape;649;p54"/>
          <p:cNvSpPr txBox="1"/>
          <p:nvPr/>
        </p:nvSpPr>
        <p:spPr>
          <a:xfrm>
            <a:off x="1244683" y="5424992"/>
            <a:ext cx="11192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7000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books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4"/>
          <p:cNvSpPr txBox="1"/>
          <p:nvPr/>
        </p:nvSpPr>
        <p:spPr>
          <a:xfrm>
            <a:off x="3625528" y="3206130"/>
            <a:ext cx="13068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1542M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4"/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4"/>
          <p:cNvSpPr/>
          <p:nvPr/>
        </p:nvSpPr>
        <p:spPr>
          <a:xfrm>
            <a:off x="3039948" y="4064511"/>
            <a:ext cx="2275200" cy="2275200"/>
          </a:xfrm>
          <a:prstGeom prst="ellipse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54"/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117M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4"/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size: </a:t>
            </a:r>
            <a:endParaRPr/>
          </a:p>
        </p:txBody>
      </p:sp>
      <p:sp>
        <p:nvSpPr>
          <p:cNvPr id="655" name="Google Shape;655;p54"/>
          <p:cNvSpPr txBox="1"/>
          <p:nvPr/>
        </p:nvSpPr>
        <p:spPr>
          <a:xfrm>
            <a:off x="3605329" y="5524499"/>
            <a:ext cx="11192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40GB</a:t>
            </a:r>
            <a:endParaRPr/>
          </a:p>
        </p:txBody>
      </p:sp>
      <p:sp>
        <p:nvSpPr>
          <p:cNvPr id="656" name="Google Shape;656;p54"/>
          <p:cNvSpPr txBox="1"/>
          <p:nvPr/>
        </p:nvSpPr>
        <p:spPr>
          <a:xfrm>
            <a:off x="2424182" y="2174870"/>
            <a:ext cx="12013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GPT-2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(2019)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4"/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GPT-1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(2018)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4"/>
          <p:cNvSpPr txBox="1"/>
          <p:nvPr/>
        </p:nvSpPr>
        <p:spPr>
          <a:xfrm>
            <a:off x="3365893" y="5882660"/>
            <a:ext cx="15809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icrosoft JhengHei"/>
              <a:buNone/>
            </a:pPr>
            <a:r>
              <a:rPr b="0" i="0" lang="zh-TW" sz="1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(檔案大小)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55"/>
          <p:cNvGrpSpPr/>
          <p:nvPr/>
        </p:nvGrpSpPr>
        <p:grpSpPr>
          <a:xfrm>
            <a:off x="2165221" y="667031"/>
            <a:ext cx="9188579" cy="5523937"/>
            <a:chOff x="1826227" y="1709914"/>
            <a:chExt cx="8433182" cy="4970990"/>
          </a:xfrm>
        </p:grpSpPr>
        <p:pic>
          <p:nvPicPr>
            <p:cNvPr id="664" name="Google Shape;664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5726" y="1709914"/>
              <a:ext cx="7123683" cy="4970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5" name="Google Shape;665;p55"/>
            <p:cNvSpPr txBox="1"/>
            <p:nvPr/>
          </p:nvSpPr>
          <p:spPr>
            <a:xfrm>
              <a:off x="1826227" y="5960900"/>
              <a:ext cx="1309499" cy="7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zh-TW" sz="2400" u="sng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CoQA</a:t>
              </a:r>
              <a:endParaRPr b="0" i="0" sz="2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6" name="Google Shape;666;p55"/>
          <p:cNvSpPr txBox="1"/>
          <p:nvPr/>
        </p:nvSpPr>
        <p:spPr>
          <a:xfrm>
            <a:off x="399010" y="781396"/>
            <a:ext cx="1812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i="0" lang="zh-TW" sz="3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GPT-2</a:t>
            </a:r>
            <a:endParaRPr b="1" i="0" sz="32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55"/>
          <p:cNvSpPr txBox="1"/>
          <p:nvPr/>
        </p:nvSpPr>
        <p:spPr>
          <a:xfrm>
            <a:off x="733951" y="1501106"/>
            <a:ext cx="26243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https://openai.com/blog/better-language-models/</a:t>
            </a:r>
            <a:endParaRPr/>
          </a:p>
        </p:txBody>
      </p:sp>
      <p:sp>
        <p:nvSpPr>
          <p:cNvPr id="668" name="Google Shape;668;p55"/>
          <p:cNvSpPr txBox="1"/>
          <p:nvPr/>
        </p:nvSpPr>
        <p:spPr>
          <a:xfrm>
            <a:off x="733951" y="2629116"/>
            <a:ext cx="18121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問答上表現如何？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一張含有 體育, 人員, 服裝, 天空 的圖片&#10;&#10;自動產生的描述" id="250" name="Google Shape;250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5908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人員, 服裝, 戶外, 天空 的圖片&#10;&#10;自動產生的描述" id="251" name="Google Shape;25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5008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雲, 登山, 油畫, 天空 的圖片&#10;&#10;自動產生的描述" id="252" name="Google Shape;25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913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第一階段</a:t>
            </a:r>
            <a:endParaRPr/>
          </a:p>
        </p:txBody>
      </p:sp>
      <p:sp>
        <p:nvSpPr>
          <p:cNvPr id="254" name="Google Shape;254;p38"/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第二階段</a:t>
            </a:r>
            <a:endParaRPr/>
          </a:p>
        </p:txBody>
      </p:sp>
      <p:sp>
        <p:nvSpPr>
          <p:cNvPr id="255" name="Google Shape;255;p38"/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第三階段</a:t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自我學習，累積實力</a:t>
            </a:r>
            <a:endParaRPr/>
          </a:p>
        </p:txBody>
      </p:sp>
      <p:sp>
        <p:nvSpPr>
          <p:cNvPr id="257" name="Google Shape;257;p38"/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名師指點，發揮潛力</a:t>
            </a:r>
            <a:endParaRPr/>
          </a:p>
        </p:txBody>
      </p:sp>
      <p:sp>
        <p:nvSpPr>
          <p:cNvPr id="258" name="Google Shape;258;p38"/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參與實戰，打磨技巧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4" name="Google Shape;67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928" y="24084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5" name="Google Shape;67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5528" y="1820856"/>
            <a:ext cx="1306800" cy="1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icrosoft JhengHei"/>
              <a:buNone/>
            </a:pPr>
            <a:r>
              <a:rPr b="1" i="0" lang="zh-TW" sz="3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 ChatGPT 之前的 GPT 系列 ……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6"/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Model size: </a:t>
            </a:r>
            <a:endParaRPr/>
          </a:p>
        </p:txBody>
      </p:sp>
      <p:sp>
        <p:nvSpPr>
          <p:cNvPr id="678" name="Google Shape;678;p56"/>
          <p:cNvSpPr txBox="1"/>
          <p:nvPr/>
        </p:nvSpPr>
        <p:spPr>
          <a:xfrm>
            <a:off x="3625528" y="3206130"/>
            <a:ext cx="13068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1542M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6"/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56"/>
          <p:cNvSpPr/>
          <p:nvPr/>
        </p:nvSpPr>
        <p:spPr>
          <a:xfrm>
            <a:off x="3039948" y="4064511"/>
            <a:ext cx="2275200" cy="2275200"/>
          </a:xfrm>
          <a:prstGeom prst="ellipse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681" name="Google Shape;68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2615" y="-4552162"/>
            <a:ext cx="13921200" cy="139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6"/>
          <p:cNvSpPr/>
          <p:nvPr/>
        </p:nvSpPr>
        <p:spPr>
          <a:xfrm>
            <a:off x="6577924" y="1359224"/>
            <a:ext cx="8593200" cy="8593200"/>
          </a:xfrm>
          <a:prstGeom prst="ellipse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6"/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117M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6"/>
          <p:cNvSpPr txBox="1"/>
          <p:nvPr/>
        </p:nvSpPr>
        <p:spPr>
          <a:xfrm>
            <a:off x="5507235" y="3223715"/>
            <a:ext cx="15105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175B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6"/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size: </a:t>
            </a:r>
            <a:endParaRPr/>
          </a:p>
        </p:txBody>
      </p:sp>
      <p:sp>
        <p:nvSpPr>
          <p:cNvPr id="686" name="Google Shape;686;p56"/>
          <p:cNvSpPr txBox="1"/>
          <p:nvPr/>
        </p:nvSpPr>
        <p:spPr>
          <a:xfrm>
            <a:off x="6960743" y="4737101"/>
            <a:ext cx="11192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580GB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56"/>
          <p:cNvSpPr txBox="1"/>
          <p:nvPr/>
        </p:nvSpPr>
        <p:spPr>
          <a:xfrm>
            <a:off x="5873936" y="2193381"/>
            <a:ext cx="12013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GPT-3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(2020)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56"/>
          <p:cNvSpPr txBox="1"/>
          <p:nvPr/>
        </p:nvSpPr>
        <p:spPr>
          <a:xfrm>
            <a:off x="6991513" y="5696234"/>
            <a:ext cx="54785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閱讀哈利波特全集 30 萬遍</a:t>
            </a:r>
            <a:endParaRPr/>
          </a:p>
        </p:txBody>
      </p:sp>
      <p:sp>
        <p:nvSpPr>
          <p:cNvPr id="689" name="Google Shape;689;p56"/>
          <p:cNvSpPr txBox="1"/>
          <p:nvPr/>
        </p:nvSpPr>
        <p:spPr>
          <a:xfrm>
            <a:off x="2424182" y="2174870"/>
            <a:ext cx="12013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GPT-2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(2019)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6"/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GPT-1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(2018)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6"/>
          <p:cNvSpPr txBox="1"/>
          <p:nvPr/>
        </p:nvSpPr>
        <p:spPr>
          <a:xfrm>
            <a:off x="1244683" y="5424992"/>
            <a:ext cx="11192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7000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books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56"/>
          <p:cNvSpPr txBox="1"/>
          <p:nvPr/>
        </p:nvSpPr>
        <p:spPr>
          <a:xfrm>
            <a:off x="3605329" y="5524499"/>
            <a:ext cx="11192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40GB</a:t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3365893" y="5882660"/>
            <a:ext cx="15809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icrosoft JhengHei"/>
              <a:buNone/>
            </a:pPr>
            <a:r>
              <a:rPr b="0" i="0" lang="zh-TW" sz="1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(檔案大小)</a:t>
            </a:r>
            <a:endParaRPr/>
          </a:p>
        </p:txBody>
      </p:sp>
      <p:sp>
        <p:nvSpPr>
          <p:cNvPr id="694" name="Google Shape;694;p56"/>
          <p:cNvSpPr txBox="1"/>
          <p:nvPr/>
        </p:nvSpPr>
        <p:spPr>
          <a:xfrm>
            <a:off x="7796125" y="4829434"/>
            <a:ext cx="15809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icrosoft JhengHei"/>
              <a:buNone/>
            </a:pPr>
            <a:r>
              <a:rPr b="0" i="0" lang="zh-TW" sz="1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(檔案大小)</a:t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6910285" y="5199824"/>
            <a:ext cx="18687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300B tokens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9265" y="436235"/>
            <a:ext cx="8936510" cy="556194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7"/>
          <p:cNvSpPr txBox="1"/>
          <p:nvPr/>
        </p:nvSpPr>
        <p:spPr>
          <a:xfrm>
            <a:off x="399010" y="781396"/>
            <a:ext cx="1812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i="0" lang="zh-TW" sz="3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GPT-3</a:t>
            </a:r>
            <a:endParaRPr b="1" i="0" sz="32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7"/>
          <p:cNvSpPr txBox="1"/>
          <p:nvPr/>
        </p:nvSpPr>
        <p:spPr>
          <a:xfrm>
            <a:off x="702426" y="6076604"/>
            <a:ext cx="60932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https://arxiv.org/abs/2005.14165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再訓練更大的模型也沒用 ……</a:t>
            </a:r>
            <a:endParaRPr/>
          </a:p>
        </p:txBody>
      </p:sp>
      <p:sp>
        <p:nvSpPr>
          <p:cNvPr id="710" name="Google Shape;710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11" name="Google Shape;711;p58"/>
          <p:cNvSpPr txBox="1"/>
          <p:nvPr/>
        </p:nvSpPr>
        <p:spPr>
          <a:xfrm>
            <a:off x="2195638" y="6176963"/>
            <a:ext cx="10657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https://ai.googleblog.com/2022/11/better-language-models-without-massive.html</a:t>
            </a:r>
            <a:endParaRPr/>
          </a:p>
        </p:txBody>
      </p:sp>
      <p:pic>
        <p:nvPicPr>
          <p:cNvPr id="712" name="Google Shape;71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0439" y="1690688"/>
            <a:ext cx="8687513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8"/>
          <p:cNvSpPr/>
          <p:nvPr/>
        </p:nvSpPr>
        <p:spPr>
          <a:xfrm>
            <a:off x="7734300" y="2286000"/>
            <a:ext cx="3924300" cy="35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為什麼語言模型不能好好回答問題？</a:t>
            </a:r>
            <a:endParaRPr/>
          </a:p>
        </p:txBody>
      </p:sp>
      <p:sp>
        <p:nvSpPr>
          <p:cNvPr id="719" name="Google Shape;719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因為其實你也沒這樣教他 ……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20" name="Google Shape;7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6762" y="3714524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6762" y="175607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9"/>
          <p:cNvSpPr txBox="1"/>
          <p:nvPr/>
        </p:nvSpPr>
        <p:spPr>
          <a:xfrm>
            <a:off x="8042162" y="5764424"/>
            <a:ext cx="3708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“人工智慧真神奇!”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3" name="Google Shape;723;p59"/>
          <p:cNvSpPr txBox="1"/>
          <p:nvPr/>
        </p:nvSpPr>
        <p:spPr>
          <a:xfrm>
            <a:off x="7601895" y="3908625"/>
            <a:ext cx="168486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大量文字資料</a:t>
            </a:r>
            <a:endParaRPr/>
          </a:p>
        </p:txBody>
      </p:sp>
      <p:sp>
        <p:nvSpPr>
          <p:cNvPr id="724" name="Google Shape;724;p59"/>
          <p:cNvSpPr txBox="1"/>
          <p:nvPr/>
        </p:nvSpPr>
        <p:spPr>
          <a:xfrm>
            <a:off x="7601894" y="2154595"/>
            <a:ext cx="16848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</a:t>
            </a:r>
            <a:endParaRPr/>
          </a:p>
        </p:txBody>
      </p:sp>
      <p:cxnSp>
        <p:nvCxnSpPr>
          <p:cNvPr id="725" name="Google Shape;725;p59"/>
          <p:cNvCxnSpPr/>
          <p:nvPr/>
        </p:nvCxnSpPr>
        <p:spPr>
          <a:xfrm>
            <a:off x="9874157" y="3102916"/>
            <a:ext cx="0" cy="52078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6" name="Google Shape;726;p59"/>
          <p:cNvCxnSpPr/>
          <p:nvPr/>
        </p:nvCxnSpPr>
        <p:spPr>
          <a:xfrm>
            <a:off x="9885818" y="5050251"/>
            <a:ext cx="0" cy="52078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27" name="Google Shape;727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658" y="2584832"/>
            <a:ext cx="7530361" cy="361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一張含有 體育, 人員, 服裝, 天空 的圖片&#10;&#10;自動產生的描述" id="734" name="Google Shape;734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5908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人員, 服裝, 戶外, 天空 的圖片&#10;&#10;自動產生的描述" id="735" name="Google Shape;73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5008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雲, 登山, 油畫, 天空 的圖片&#10;&#10;自動產生的描述" id="736" name="Google Shape;73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913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0"/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第一階段</a:t>
            </a:r>
            <a:endParaRPr/>
          </a:p>
        </p:txBody>
      </p:sp>
      <p:sp>
        <p:nvSpPr>
          <p:cNvPr id="738" name="Google Shape;738;p60"/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第二階段</a:t>
            </a:r>
            <a:endParaRPr/>
          </a:p>
        </p:txBody>
      </p:sp>
      <p:sp>
        <p:nvSpPr>
          <p:cNvPr id="739" name="Google Shape;739;p60"/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第三階段</a:t>
            </a:r>
            <a:endParaRPr/>
          </a:p>
        </p:txBody>
      </p:sp>
      <p:sp>
        <p:nvSpPr>
          <p:cNvPr id="740" name="Google Shape;740;p60"/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自我學習，累積實力</a:t>
            </a:r>
            <a:endParaRPr/>
          </a:p>
        </p:txBody>
      </p:sp>
      <p:sp>
        <p:nvSpPr>
          <p:cNvPr id="741" name="Google Shape;741;p60"/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名師指點，發揮潛力</a:t>
            </a:r>
            <a:endParaRPr/>
          </a:p>
        </p:txBody>
      </p:sp>
      <p:sp>
        <p:nvSpPr>
          <p:cNvPr id="742" name="Google Shape;742;p60"/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參與實戰，打磨技巧</a:t>
            </a:r>
            <a:endParaRPr/>
          </a:p>
        </p:txBody>
      </p:sp>
      <p:sp>
        <p:nvSpPr>
          <p:cNvPr id="743" name="Google Shape;743;p60"/>
          <p:cNvSpPr/>
          <p:nvPr/>
        </p:nvSpPr>
        <p:spPr>
          <a:xfrm>
            <a:off x="4208259" y="103051"/>
            <a:ext cx="3741505" cy="4922745"/>
          </a:xfrm>
          <a:prstGeom prst="roundRect">
            <a:avLst>
              <a:gd fmla="val 7619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0"/>
          <p:cNvSpPr txBox="1"/>
          <p:nvPr/>
        </p:nvSpPr>
        <p:spPr>
          <a:xfrm>
            <a:off x="505913" y="5492072"/>
            <a:ext cx="100127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語言模型跟據網路資料學了很多東西，卻不知道使用方法</a:t>
            </a:r>
            <a:endParaRPr/>
          </a:p>
        </p:txBody>
      </p:sp>
      <p:sp>
        <p:nvSpPr>
          <p:cNvPr id="745" name="Google Shape;745;p60"/>
          <p:cNvSpPr txBox="1"/>
          <p:nvPr/>
        </p:nvSpPr>
        <p:spPr>
          <a:xfrm>
            <a:off x="4673600" y="6031210"/>
            <a:ext cx="68410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就好像有上乘內功，卻不知道使用的方法</a:t>
            </a:r>
            <a:endParaRPr/>
          </a:p>
        </p:txBody>
      </p:sp>
      <p:sp>
        <p:nvSpPr>
          <p:cNvPr id="746" name="Google Shape;746;p60"/>
          <p:cNvSpPr/>
          <p:nvPr/>
        </p:nvSpPr>
        <p:spPr>
          <a:xfrm>
            <a:off x="415581" y="103051"/>
            <a:ext cx="3741505" cy="4922745"/>
          </a:xfrm>
          <a:prstGeom prst="roundRect">
            <a:avLst>
              <a:gd fmla="val 7619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背景知識：文字接龍</a:t>
            </a:r>
            <a:endParaRPr/>
          </a:p>
        </p:txBody>
      </p:sp>
      <p:sp>
        <p:nvSpPr>
          <p:cNvPr id="265" name="Google Shape;265;p39"/>
          <p:cNvSpPr txBox="1"/>
          <p:nvPr/>
        </p:nvSpPr>
        <p:spPr>
          <a:xfrm>
            <a:off x="838200" y="1730197"/>
            <a:ext cx="22343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原本的目標</a:t>
            </a:r>
            <a:endParaRPr/>
          </a:p>
        </p:txBody>
      </p:sp>
      <p:sp>
        <p:nvSpPr>
          <p:cNvPr id="266" name="Google Shape;266;p39"/>
          <p:cNvSpPr txBox="1"/>
          <p:nvPr/>
        </p:nvSpPr>
        <p:spPr>
          <a:xfrm>
            <a:off x="1111558" y="2747402"/>
            <a:ext cx="51019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拆解成一連串文字接龍</a:t>
            </a:r>
            <a:endParaRPr/>
          </a:p>
        </p:txBody>
      </p:sp>
      <p:sp>
        <p:nvSpPr>
          <p:cNvPr id="267" name="Google Shape;267;p39"/>
          <p:cNvSpPr/>
          <p:nvPr/>
        </p:nvSpPr>
        <p:spPr>
          <a:xfrm>
            <a:off x="7378401" y="1461505"/>
            <a:ext cx="1693981" cy="1097684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生成文字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8" name="Google Shape;268;p39"/>
          <p:cNvSpPr txBox="1"/>
          <p:nvPr/>
        </p:nvSpPr>
        <p:spPr>
          <a:xfrm>
            <a:off x="3345901" y="1747221"/>
            <a:ext cx="3789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臺灣最高的山是哪座？</a:t>
            </a:r>
            <a:endParaRPr/>
          </a:p>
        </p:txBody>
      </p:sp>
      <p:cxnSp>
        <p:nvCxnSpPr>
          <p:cNvPr id="269" name="Google Shape;269;p39"/>
          <p:cNvCxnSpPr/>
          <p:nvPr/>
        </p:nvCxnSpPr>
        <p:spPr>
          <a:xfrm>
            <a:off x="6600849" y="1998581"/>
            <a:ext cx="656614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0" name="Google Shape;270;p39"/>
          <p:cNvCxnSpPr/>
          <p:nvPr/>
        </p:nvCxnSpPr>
        <p:spPr>
          <a:xfrm>
            <a:off x="9128365" y="1998581"/>
            <a:ext cx="656614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1" name="Google Shape;271;p39"/>
          <p:cNvSpPr txBox="1"/>
          <p:nvPr/>
        </p:nvSpPr>
        <p:spPr>
          <a:xfrm>
            <a:off x="9840962" y="1794745"/>
            <a:ext cx="1084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玉山</a:t>
            </a:r>
            <a:endParaRPr/>
          </a:p>
        </p:txBody>
      </p:sp>
      <p:sp>
        <p:nvSpPr>
          <p:cNvPr id="272" name="Google Shape;272;p39"/>
          <p:cNvSpPr/>
          <p:nvPr/>
        </p:nvSpPr>
        <p:spPr>
          <a:xfrm>
            <a:off x="7378401" y="3414831"/>
            <a:ext cx="1693981" cy="767908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語言模型</a:t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3345901" y="3547426"/>
            <a:ext cx="3789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臺灣最高的山是哪座？</a:t>
            </a:r>
            <a:endParaRPr/>
          </a:p>
        </p:txBody>
      </p:sp>
      <p:cxnSp>
        <p:nvCxnSpPr>
          <p:cNvPr id="274" name="Google Shape;274;p39"/>
          <p:cNvCxnSpPr/>
          <p:nvPr/>
        </p:nvCxnSpPr>
        <p:spPr>
          <a:xfrm>
            <a:off x="6600849" y="3798786"/>
            <a:ext cx="656614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5" name="Google Shape;275;p39"/>
          <p:cNvCxnSpPr/>
          <p:nvPr/>
        </p:nvCxnSpPr>
        <p:spPr>
          <a:xfrm>
            <a:off x="9128365" y="3798786"/>
            <a:ext cx="656614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6" name="Google Shape;276;p39"/>
          <p:cNvSpPr txBox="1"/>
          <p:nvPr/>
        </p:nvSpPr>
        <p:spPr>
          <a:xfrm>
            <a:off x="9840962" y="3567953"/>
            <a:ext cx="1084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玉</a:t>
            </a:r>
            <a:endParaRPr/>
          </a:p>
        </p:txBody>
      </p:sp>
      <p:sp>
        <p:nvSpPr>
          <p:cNvPr id="277" name="Google Shape;277;p39"/>
          <p:cNvSpPr/>
          <p:nvPr/>
        </p:nvSpPr>
        <p:spPr>
          <a:xfrm>
            <a:off x="7378401" y="4405795"/>
            <a:ext cx="1693981" cy="767908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語言模型</a:t>
            </a:r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2953737" y="4543040"/>
            <a:ext cx="3789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臺灣最高的山是哪座？</a:t>
            </a:r>
            <a:endParaRPr/>
          </a:p>
        </p:txBody>
      </p:sp>
      <p:cxnSp>
        <p:nvCxnSpPr>
          <p:cNvPr id="279" name="Google Shape;279;p39"/>
          <p:cNvCxnSpPr/>
          <p:nvPr/>
        </p:nvCxnSpPr>
        <p:spPr>
          <a:xfrm>
            <a:off x="6600849" y="4789750"/>
            <a:ext cx="656614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0" name="Google Shape;280;p39"/>
          <p:cNvCxnSpPr/>
          <p:nvPr/>
        </p:nvCxnSpPr>
        <p:spPr>
          <a:xfrm>
            <a:off x="9128365" y="4789750"/>
            <a:ext cx="656614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1" name="Google Shape;281;p39"/>
          <p:cNvSpPr txBox="1"/>
          <p:nvPr/>
        </p:nvSpPr>
        <p:spPr>
          <a:xfrm>
            <a:off x="9840962" y="4558917"/>
            <a:ext cx="1084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山</a:t>
            </a:r>
            <a:endParaRPr/>
          </a:p>
        </p:txBody>
      </p:sp>
      <p:sp>
        <p:nvSpPr>
          <p:cNvPr id="282" name="Google Shape;282;p39"/>
          <p:cNvSpPr txBox="1"/>
          <p:nvPr/>
        </p:nvSpPr>
        <p:spPr>
          <a:xfrm>
            <a:off x="6024523" y="4543040"/>
            <a:ext cx="1084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玉</a:t>
            </a:r>
            <a:endParaRPr/>
          </a:p>
        </p:txBody>
      </p:sp>
      <p:sp>
        <p:nvSpPr>
          <p:cNvPr id="283" name="Google Shape;283;p39"/>
          <p:cNvSpPr/>
          <p:nvPr/>
        </p:nvSpPr>
        <p:spPr>
          <a:xfrm>
            <a:off x="7378401" y="5396760"/>
            <a:ext cx="1693981" cy="767908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語言模型</a:t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2656331" y="5534003"/>
            <a:ext cx="3789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臺灣最高的山是哪座？</a:t>
            </a:r>
            <a:endParaRPr/>
          </a:p>
        </p:txBody>
      </p:sp>
      <p:cxnSp>
        <p:nvCxnSpPr>
          <p:cNvPr id="285" name="Google Shape;285;p39"/>
          <p:cNvCxnSpPr/>
          <p:nvPr/>
        </p:nvCxnSpPr>
        <p:spPr>
          <a:xfrm>
            <a:off x="6600849" y="5780715"/>
            <a:ext cx="656614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6" name="Google Shape;286;p39"/>
          <p:cNvCxnSpPr/>
          <p:nvPr/>
        </p:nvCxnSpPr>
        <p:spPr>
          <a:xfrm>
            <a:off x="9128365" y="5780715"/>
            <a:ext cx="656614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7" name="Google Shape;287;p39"/>
          <p:cNvSpPr txBox="1"/>
          <p:nvPr/>
        </p:nvSpPr>
        <p:spPr>
          <a:xfrm>
            <a:off x="9840962" y="5531221"/>
            <a:ext cx="1084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[END]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5727117" y="5534003"/>
            <a:ext cx="1084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玉山</a:t>
            </a:r>
            <a:endParaRPr/>
          </a:p>
        </p:txBody>
      </p:sp>
      <p:sp>
        <p:nvSpPr>
          <p:cNvPr id="289" name="Google Shape;289;p39"/>
          <p:cNvSpPr txBox="1"/>
          <p:nvPr/>
        </p:nvSpPr>
        <p:spPr>
          <a:xfrm>
            <a:off x="9636609" y="3113826"/>
            <a:ext cx="22046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Microsoft JhengHei"/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token</a:t>
            </a:r>
            <a:endParaRPr b="1" i="0" sz="24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/>
        </p:nvSpPr>
        <p:spPr>
          <a:xfrm>
            <a:off x="471733" y="263526"/>
            <a:ext cx="9603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icrosoft JhengHei"/>
              <a:buNone/>
            </a:pPr>
            <a:r>
              <a:rPr b="1" i="0" lang="zh-TW" sz="3200" u="sng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背景知識：機器怎麼學會做文字接龍？</a:t>
            </a:r>
            <a:endParaRPr/>
          </a:p>
        </p:txBody>
      </p:sp>
      <p:sp>
        <p:nvSpPr>
          <p:cNvPr id="295" name="Google Shape;295;p40"/>
          <p:cNvSpPr txBox="1"/>
          <p:nvPr/>
        </p:nvSpPr>
        <p:spPr>
          <a:xfrm>
            <a:off x="1312798" y="6098568"/>
            <a:ext cx="65806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機器學習可以把數十億個參數找出來</a:t>
            </a:r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6407680" y="6130510"/>
            <a:ext cx="3830985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1662" l="0" r="0" t="-2499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97" name="Google Shape;297;p40"/>
          <p:cNvSpPr/>
          <p:nvPr/>
        </p:nvSpPr>
        <p:spPr>
          <a:xfrm>
            <a:off x="2762747" y="1125536"/>
            <a:ext cx="1693981" cy="1045674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語言模型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359372" y="1385575"/>
            <a:ext cx="17375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未完成句子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99" name="Google Shape;299;p40"/>
          <p:cNvCxnSpPr/>
          <p:nvPr/>
        </p:nvCxnSpPr>
        <p:spPr>
          <a:xfrm>
            <a:off x="2029630" y="1594597"/>
            <a:ext cx="656614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0" name="Google Shape;300;p40"/>
          <p:cNvCxnSpPr/>
          <p:nvPr/>
        </p:nvCxnSpPr>
        <p:spPr>
          <a:xfrm>
            <a:off x="4483303" y="1610263"/>
            <a:ext cx="656614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1" name="Google Shape;301;p40"/>
          <p:cNvSpPr txBox="1"/>
          <p:nvPr/>
        </p:nvSpPr>
        <p:spPr>
          <a:xfrm>
            <a:off x="5154202" y="1414584"/>
            <a:ext cx="22046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下一個</a:t>
            </a: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token</a:t>
            </a:r>
            <a:endParaRPr b="0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6287936" y="2356911"/>
            <a:ext cx="3743012" cy="4308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1427" l="0" r="-4071" t="-242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3" name="Google Shape;303;p40"/>
          <p:cNvSpPr txBox="1"/>
          <p:nvPr/>
        </p:nvSpPr>
        <p:spPr>
          <a:xfrm>
            <a:off x="7534502" y="1552618"/>
            <a:ext cx="42168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有數十億</a:t>
            </a:r>
            <a:r>
              <a:rPr b="0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個未知參數的函式</a:t>
            </a:r>
            <a:endParaRPr/>
          </a:p>
        </p:txBody>
      </p:sp>
      <p:sp>
        <p:nvSpPr>
          <p:cNvPr id="304" name="Google Shape;304;p40"/>
          <p:cNvSpPr/>
          <p:nvPr/>
        </p:nvSpPr>
        <p:spPr>
          <a:xfrm rot="5400000">
            <a:off x="8134152" y="578985"/>
            <a:ext cx="352681" cy="3289021"/>
          </a:xfrm>
          <a:prstGeom prst="leftBrace">
            <a:avLst>
              <a:gd fmla="val 32574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0"/>
          <p:cNvSpPr txBox="1"/>
          <p:nvPr/>
        </p:nvSpPr>
        <p:spPr>
          <a:xfrm>
            <a:off x="7920374" y="2837132"/>
            <a:ext cx="3830985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0815" l="0" r="0" t="-2294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306" name="Google Shape;306;p40"/>
          <p:cNvGrpSpPr/>
          <p:nvPr/>
        </p:nvGrpSpPr>
        <p:grpSpPr>
          <a:xfrm>
            <a:off x="3609737" y="3408751"/>
            <a:ext cx="8891987" cy="2227752"/>
            <a:chOff x="2029630" y="3440329"/>
            <a:chExt cx="8891987" cy="2227752"/>
          </a:xfrm>
        </p:grpSpPr>
        <p:sp>
          <p:nvSpPr>
            <p:cNvPr id="307" name="Google Shape;307;p40"/>
            <p:cNvSpPr txBox="1"/>
            <p:nvPr/>
          </p:nvSpPr>
          <p:spPr>
            <a:xfrm>
              <a:off x="2029630" y="4264752"/>
              <a:ext cx="1631853" cy="52322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800"/>
                <a:buFont typeface="Microsoft JhengHei"/>
                <a:buNone/>
              </a:pPr>
              <a:r>
                <a:rPr b="1" i="0" lang="zh-TW" sz="2800" u="none" cap="none" strike="noStrike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訓練資料</a:t>
              </a: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3820038" y="3440329"/>
              <a:ext cx="5759391" cy="2202404"/>
            </a:xfrm>
            <a:prstGeom prst="roundRect">
              <a:avLst>
                <a:gd fmla="val 9151" name="adj"/>
              </a:avLst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0"/>
            <p:cNvSpPr txBox="1"/>
            <p:nvPr/>
          </p:nvSpPr>
          <p:spPr>
            <a:xfrm>
              <a:off x="3993633" y="3557073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輸入：人工智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0" name="Google Shape;310;p40"/>
            <p:cNvSpPr txBox="1"/>
            <p:nvPr/>
          </p:nvSpPr>
          <p:spPr>
            <a:xfrm>
              <a:off x="7869888" y="3557073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輸出：慧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1" name="Google Shape;311;p40"/>
            <p:cNvSpPr txBox="1"/>
            <p:nvPr/>
          </p:nvSpPr>
          <p:spPr>
            <a:xfrm>
              <a:off x="3979177" y="4056772"/>
              <a:ext cx="3715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輸入：不要忘了今天來開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2" name="Google Shape;312;p40"/>
            <p:cNvSpPr txBox="1"/>
            <p:nvPr/>
          </p:nvSpPr>
          <p:spPr>
            <a:xfrm>
              <a:off x="7869888" y="4026831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輸出：會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3" name="Google Shape;313;p40"/>
            <p:cNvSpPr txBox="1"/>
            <p:nvPr/>
          </p:nvSpPr>
          <p:spPr>
            <a:xfrm>
              <a:off x="3979177" y="4556471"/>
              <a:ext cx="3715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輸入：床前明月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4" name="Google Shape;314;p40"/>
            <p:cNvSpPr txBox="1"/>
            <p:nvPr/>
          </p:nvSpPr>
          <p:spPr>
            <a:xfrm>
              <a:off x="7869888" y="4515622"/>
              <a:ext cx="17095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輸出：光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5" name="Google Shape;315;p40"/>
            <p:cNvSpPr txBox="1"/>
            <p:nvPr/>
          </p:nvSpPr>
          <p:spPr>
            <a:xfrm rot="5400000">
              <a:off x="4617414" y="5131293"/>
              <a:ext cx="6119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b="1"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…</a:t>
              </a:r>
              <a:endParaRPr b="1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6" name="Google Shape;316;p40"/>
            <p:cNvSpPr txBox="1"/>
            <p:nvPr/>
          </p:nvSpPr>
          <p:spPr>
            <a:xfrm rot="5400000">
              <a:off x="8515704" y="5105944"/>
              <a:ext cx="6119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b="1"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…</a:t>
              </a:r>
              <a:endParaRPr b="1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17" name="Google Shape;317;p40"/>
          <p:cNvGrpSpPr/>
          <p:nvPr/>
        </p:nvGrpSpPr>
        <p:grpSpPr>
          <a:xfrm>
            <a:off x="1339711" y="2353357"/>
            <a:ext cx="4869175" cy="487989"/>
            <a:chOff x="1177390" y="2506856"/>
            <a:chExt cx="4869175" cy="487989"/>
          </a:xfrm>
        </p:grpSpPr>
        <p:sp>
          <p:nvSpPr>
            <p:cNvPr id="318" name="Google Shape;318;p40"/>
            <p:cNvSpPr txBox="1"/>
            <p:nvPr/>
          </p:nvSpPr>
          <p:spPr>
            <a:xfrm>
              <a:off x="3127946" y="2506856"/>
              <a:ext cx="2918619" cy="43088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319" name="Google Shape;319;p40"/>
            <p:cNvSpPr txBox="1"/>
            <p:nvPr/>
          </p:nvSpPr>
          <p:spPr>
            <a:xfrm>
              <a:off x="4064377" y="2508277"/>
              <a:ext cx="17375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未完成句子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0" name="Google Shape;320;p40"/>
            <p:cNvSpPr txBox="1"/>
            <p:nvPr/>
          </p:nvSpPr>
          <p:spPr>
            <a:xfrm>
              <a:off x="1177390" y="2533180"/>
              <a:ext cx="2204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b="0" i="0" lang="zh-TW" sz="2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下一個</a:t>
              </a:r>
              <a:r>
                <a:rPr b="0" i="0" lang="zh-TW" sz="24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token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21" name="Google Shape;321;p40"/>
          <p:cNvSpPr txBox="1"/>
          <p:nvPr/>
        </p:nvSpPr>
        <p:spPr>
          <a:xfrm>
            <a:off x="628082" y="5548073"/>
            <a:ext cx="50144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Microsoft JhengHei"/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訓練, training (學習, learning)</a:t>
            </a:r>
            <a:endParaRPr b="1" i="0" sz="24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628082" y="2870990"/>
            <a:ext cx="45118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Microsoft JhengHei"/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測試, testing (推論, inference)</a:t>
            </a:r>
            <a:endParaRPr b="1" i="0" sz="24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7738333" y="960096"/>
            <a:ext cx="42168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Microsoft JhengHei"/>
              <a:buNone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模型：Transformer</a:t>
            </a:r>
            <a:endParaRPr b="1" i="0" sz="24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一張含有 體育, 人員, 服裝, 天空 的圖片&#10;&#10;自動產生的描述" id="330" name="Google Shape;330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5908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人員, 服裝, 戶外, 天空 的圖片&#10;&#10;自動產生的描述" id="331" name="Google Shape;33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5008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雲, 登山, 油畫, 天空 的圖片&#10;&#10;自動產生的描述" id="332" name="Google Shape;33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913" y="365125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1417335" y="5826167"/>
            <a:ext cx="96570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所有的階段都是在學文字接龍，只是訓練資料不同</a:t>
            </a:r>
            <a:endParaRPr/>
          </a:p>
        </p:txBody>
      </p:sp>
      <p:sp>
        <p:nvSpPr>
          <p:cNvPr id="334" name="Google Shape;334;p41"/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第一階段</a:t>
            </a:r>
            <a:endParaRPr/>
          </a:p>
        </p:txBody>
      </p:sp>
      <p:sp>
        <p:nvSpPr>
          <p:cNvPr id="335" name="Google Shape;335;p41"/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第二階段</a:t>
            </a:r>
            <a:endParaRPr/>
          </a:p>
        </p:txBody>
      </p:sp>
      <p:sp>
        <p:nvSpPr>
          <p:cNvPr id="336" name="Google Shape;336;p41"/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第三階段</a:t>
            </a:r>
            <a:endParaRPr/>
          </a:p>
        </p:txBody>
      </p:sp>
      <p:sp>
        <p:nvSpPr>
          <p:cNvPr id="337" name="Google Shape;337;p41"/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自我學習，累積實力</a:t>
            </a: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名師指點，發揮潛力</a:t>
            </a:r>
            <a:endParaRPr/>
          </a:p>
        </p:txBody>
      </p:sp>
      <p:sp>
        <p:nvSpPr>
          <p:cNvPr id="339" name="Google Shape;339;p41"/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參與實戰，打磨技巧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找參數的挑戰</a:t>
            </a:r>
            <a:endParaRPr/>
          </a:p>
        </p:txBody>
      </p:sp>
      <p:sp>
        <p:nvSpPr>
          <p:cNvPr id="346" name="Google Shape;346;p42"/>
          <p:cNvSpPr txBox="1"/>
          <p:nvPr>
            <p:ph idx="1" type="body"/>
          </p:nvPr>
        </p:nvSpPr>
        <p:spPr>
          <a:xfrm>
            <a:off x="838200" y="17409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47" name="Google Shape;347;p42"/>
          <p:cNvSpPr txBox="1"/>
          <p:nvPr/>
        </p:nvSpPr>
        <p:spPr>
          <a:xfrm>
            <a:off x="6132412" y="5903980"/>
            <a:ext cx="4470134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1427" l="0" r="0" t="-242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8" name="Google Shape;348;p42"/>
          <p:cNvSpPr txBox="1"/>
          <p:nvPr/>
        </p:nvSpPr>
        <p:spPr>
          <a:xfrm>
            <a:off x="9178186" y="3435131"/>
            <a:ext cx="401966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最佳化 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(Optimization)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7697409" y="5375659"/>
            <a:ext cx="11065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參數</a:t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6262" y="3253472"/>
            <a:ext cx="2056503" cy="205650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/>
        </p:nvSpPr>
        <p:spPr>
          <a:xfrm>
            <a:off x="2682254" y="3379941"/>
            <a:ext cx="314990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超參數</a:t>
            </a:r>
            <a:endParaRPr b="1"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(hyperparameter)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641646" y="4583473"/>
            <a:ext cx="67791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訓練可能會失敗 (找到的參數沒有符合訓練資料)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53" name="Google Shape;353;p42"/>
          <p:cNvCxnSpPr/>
          <p:nvPr/>
        </p:nvCxnSpPr>
        <p:spPr>
          <a:xfrm>
            <a:off x="5927056" y="3859309"/>
            <a:ext cx="1651822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4" name="Google Shape;354;p42"/>
          <p:cNvSpPr txBox="1"/>
          <p:nvPr/>
        </p:nvSpPr>
        <p:spPr>
          <a:xfrm>
            <a:off x="6199672" y="3381638"/>
            <a:ext cx="11065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</a:t>
            </a:r>
            <a:endParaRPr/>
          </a:p>
        </p:txBody>
      </p:sp>
      <p:sp>
        <p:nvSpPr>
          <p:cNvPr id="355" name="Google Shape;355;p42"/>
          <p:cNvSpPr txBox="1"/>
          <p:nvPr/>
        </p:nvSpPr>
        <p:spPr>
          <a:xfrm>
            <a:off x="9230988" y="4392934"/>
            <a:ext cx="12865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算力</a:t>
            </a:r>
            <a:endParaRPr/>
          </a:p>
        </p:txBody>
      </p:sp>
      <p:grpSp>
        <p:nvGrpSpPr>
          <p:cNvPr id="356" name="Google Shape;356;p42"/>
          <p:cNvGrpSpPr/>
          <p:nvPr/>
        </p:nvGrpSpPr>
        <p:grpSpPr>
          <a:xfrm>
            <a:off x="5401855" y="904461"/>
            <a:ext cx="7101579" cy="2227752"/>
            <a:chOff x="3820038" y="3440329"/>
            <a:chExt cx="7101579" cy="2227752"/>
          </a:xfrm>
        </p:grpSpPr>
        <p:sp>
          <p:nvSpPr>
            <p:cNvPr id="357" name="Google Shape;357;p42"/>
            <p:cNvSpPr/>
            <p:nvPr/>
          </p:nvSpPr>
          <p:spPr>
            <a:xfrm>
              <a:off x="3820038" y="3440329"/>
              <a:ext cx="5759391" cy="2202404"/>
            </a:xfrm>
            <a:prstGeom prst="roundRect">
              <a:avLst>
                <a:gd fmla="val 9151" name="adj"/>
              </a:avLst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2"/>
            <p:cNvSpPr txBox="1"/>
            <p:nvPr/>
          </p:nvSpPr>
          <p:spPr>
            <a:xfrm>
              <a:off x="3993633" y="3557073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輸入：人工智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9" name="Google Shape;359;p42"/>
            <p:cNvSpPr txBox="1"/>
            <p:nvPr/>
          </p:nvSpPr>
          <p:spPr>
            <a:xfrm>
              <a:off x="7869888" y="3557073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輸出：慧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0" name="Google Shape;360;p42"/>
            <p:cNvSpPr txBox="1"/>
            <p:nvPr/>
          </p:nvSpPr>
          <p:spPr>
            <a:xfrm>
              <a:off x="3979177" y="4056772"/>
              <a:ext cx="3715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輸入：不要忘了今天來開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1" name="Google Shape;361;p42"/>
            <p:cNvSpPr txBox="1"/>
            <p:nvPr/>
          </p:nvSpPr>
          <p:spPr>
            <a:xfrm>
              <a:off x="7869888" y="4026831"/>
              <a:ext cx="30517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輸出：會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2" name="Google Shape;362;p42"/>
            <p:cNvSpPr txBox="1"/>
            <p:nvPr/>
          </p:nvSpPr>
          <p:spPr>
            <a:xfrm>
              <a:off x="3979177" y="4556471"/>
              <a:ext cx="3715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輸入：床前明月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3" name="Google Shape;363;p42"/>
            <p:cNvSpPr txBox="1"/>
            <p:nvPr/>
          </p:nvSpPr>
          <p:spPr>
            <a:xfrm>
              <a:off x="7869888" y="4515622"/>
              <a:ext cx="17095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輸出：光</a:t>
              </a:r>
              <a:endParaRPr b="0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4" name="Google Shape;364;p42"/>
            <p:cNvSpPr txBox="1"/>
            <p:nvPr/>
          </p:nvSpPr>
          <p:spPr>
            <a:xfrm rot="5400000">
              <a:off x="4617414" y="5131293"/>
              <a:ext cx="6119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b="1"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…</a:t>
              </a:r>
              <a:endParaRPr b="1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5" name="Google Shape;365;p42"/>
            <p:cNvSpPr txBox="1"/>
            <p:nvPr/>
          </p:nvSpPr>
          <p:spPr>
            <a:xfrm rot="5400000">
              <a:off x="8515704" y="5105944"/>
              <a:ext cx="6119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icrosoft JhengHei"/>
                <a:buNone/>
              </a:pPr>
              <a:r>
                <a:rPr b="1" lang="zh-TW" sz="240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…</a:t>
              </a:r>
              <a:endParaRPr b="1" i="0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6" name="Google Shape;366;p42"/>
            <p:cNvSpPr txBox="1"/>
            <p:nvPr/>
          </p:nvSpPr>
          <p:spPr>
            <a:xfrm>
              <a:off x="7757087" y="5008616"/>
              <a:ext cx="1631853" cy="52322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800"/>
                <a:buFont typeface="Microsoft JhengHei"/>
                <a:buNone/>
              </a:pPr>
              <a:r>
                <a:rPr b="1" i="0" lang="zh-TW" sz="2800" u="none" cap="none" strike="noStrike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訓練資料</a:t>
              </a:r>
              <a:endParaRPr/>
            </a:p>
          </p:txBody>
        </p:sp>
      </p:grpSp>
      <p:sp>
        <p:nvSpPr>
          <p:cNvPr id="367" name="Google Shape;367;p42"/>
          <p:cNvSpPr txBox="1"/>
          <p:nvPr/>
        </p:nvSpPr>
        <p:spPr>
          <a:xfrm>
            <a:off x="624713" y="5089078"/>
            <a:ext cx="65955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怎麼辦？換一組超參數再上一次!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68" name="Google Shape;36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947" y="2633803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找參數的挑戰</a:t>
            </a:r>
            <a:endParaRPr/>
          </a:p>
        </p:txBody>
      </p:sp>
      <p:sp>
        <p:nvSpPr>
          <p:cNvPr id="375" name="Google Shape;375;p43"/>
          <p:cNvSpPr txBox="1"/>
          <p:nvPr/>
        </p:nvSpPr>
        <p:spPr>
          <a:xfrm>
            <a:off x="2189846" y="5394253"/>
            <a:ext cx="3147785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9294" l="0" r="0" t="-239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6" name="Google Shape;376;p43"/>
          <p:cNvSpPr txBox="1"/>
          <p:nvPr/>
        </p:nvSpPr>
        <p:spPr>
          <a:xfrm>
            <a:off x="1095050" y="5373258"/>
            <a:ext cx="11065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參數</a:t>
            </a:r>
            <a:endParaRPr/>
          </a:p>
        </p:txBody>
      </p:sp>
      <p:pic>
        <p:nvPicPr>
          <p:cNvPr id="377" name="Google Shape;37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9961" y="3714713"/>
            <a:ext cx="1618036" cy="161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0305" y="1611266"/>
            <a:ext cx="1618036" cy="161803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 txBox="1"/>
          <p:nvPr/>
        </p:nvSpPr>
        <p:spPr>
          <a:xfrm>
            <a:off x="1453786" y="1943231"/>
            <a:ext cx="97795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endParaRPr/>
          </a:p>
        </p:txBody>
      </p:sp>
      <p:cxnSp>
        <p:nvCxnSpPr>
          <p:cNvPr id="380" name="Google Shape;380;p43"/>
          <p:cNvCxnSpPr/>
          <p:nvPr/>
        </p:nvCxnSpPr>
        <p:spPr>
          <a:xfrm>
            <a:off x="3499929" y="3157307"/>
            <a:ext cx="0" cy="52078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1" name="Google Shape;381;p43"/>
          <p:cNvSpPr txBox="1"/>
          <p:nvPr/>
        </p:nvSpPr>
        <p:spPr>
          <a:xfrm>
            <a:off x="1652366" y="4380938"/>
            <a:ext cx="15146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最佳化 </a:t>
            </a:r>
            <a:endParaRPr/>
          </a:p>
        </p:txBody>
      </p:sp>
      <p:sp>
        <p:nvSpPr>
          <p:cNvPr id="382" name="Google Shape;382;p43"/>
          <p:cNvSpPr txBox="1"/>
          <p:nvPr/>
        </p:nvSpPr>
        <p:spPr>
          <a:xfrm>
            <a:off x="6768147" y="3677217"/>
            <a:ext cx="2918619" cy="4308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影像 以實心填滿" id="383" name="Google Shape;383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54506" y="3182464"/>
            <a:ext cx="1512725" cy="15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3"/>
          <p:cNvSpPr txBox="1"/>
          <p:nvPr/>
        </p:nvSpPr>
        <p:spPr>
          <a:xfrm>
            <a:off x="5348308" y="3663012"/>
            <a:ext cx="16132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貓 or 狗</a:t>
            </a: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6870342" y="4464228"/>
            <a:ext cx="3743012" cy="430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0700" l="0" r="-4071" t="-2394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386" name="Google Shape;386;p43"/>
          <p:cNvGrpSpPr/>
          <p:nvPr/>
        </p:nvGrpSpPr>
        <p:grpSpPr>
          <a:xfrm>
            <a:off x="4889965" y="1516952"/>
            <a:ext cx="5624513" cy="1659339"/>
            <a:chOff x="5152877" y="1373979"/>
            <a:chExt cx="5624513" cy="1659339"/>
          </a:xfrm>
        </p:grpSpPr>
        <p:pic>
          <p:nvPicPr>
            <p:cNvPr id="387" name="Google Shape;387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52877" y="1373980"/>
              <a:ext cx="10799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621315" y="1373980"/>
              <a:ext cx="10799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89752" y="1373980"/>
              <a:ext cx="10799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558190" y="1373979"/>
              <a:ext cx="1219200" cy="1219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43"/>
            <p:cNvSpPr txBox="1"/>
            <p:nvPr/>
          </p:nvSpPr>
          <p:spPr>
            <a:xfrm>
              <a:off x="5396511" y="2497810"/>
              <a:ext cx="592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Microsoft JhengHei"/>
                <a:buNone/>
              </a:pPr>
              <a:r>
                <a:rPr b="0" i="0" lang="zh-TW" sz="28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貓</a:t>
              </a:r>
              <a:endParaRPr/>
            </a:p>
          </p:txBody>
        </p:sp>
        <p:sp>
          <p:nvSpPr>
            <p:cNvPr id="392" name="Google Shape;392;p43"/>
            <p:cNvSpPr txBox="1"/>
            <p:nvPr/>
          </p:nvSpPr>
          <p:spPr>
            <a:xfrm>
              <a:off x="6864949" y="2508953"/>
              <a:ext cx="592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Microsoft JhengHei"/>
                <a:buNone/>
              </a:pPr>
              <a:r>
                <a:rPr b="0" i="0" lang="zh-TW" sz="28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貓</a:t>
              </a:r>
              <a:endParaRPr/>
            </a:p>
          </p:txBody>
        </p:sp>
        <p:sp>
          <p:nvSpPr>
            <p:cNvPr id="393" name="Google Shape;393;p43"/>
            <p:cNvSpPr txBox="1"/>
            <p:nvPr/>
          </p:nvSpPr>
          <p:spPr>
            <a:xfrm>
              <a:off x="8357668" y="2510098"/>
              <a:ext cx="592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Microsoft JhengHei"/>
                <a:buNone/>
              </a:pPr>
              <a:r>
                <a:rPr b="0" i="0" lang="zh-TW" sz="28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狗</a:t>
              </a:r>
              <a:endParaRPr/>
            </a:p>
          </p:txBody>
        </p:sp>
        <p:sp>
          <p:nvSpPr>
            <p:cNvPr id="394" name="Google Shape;394;p43"/>
            <p:cNvSpPr txBox="1"/>
            <p:nvPr/>
          </p:nvSpPr>
          <p:spPr>
            <a:xfrm>
              <a:off x="9979856" y="2485040"/>
              <a:ext cx="592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Microsoft JhengHei"/>
                <a:buNone/>
              </a:pPr>
              <a:r>
                <a:rPr b="0" i="0" lang="zh-TW" sz="28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狗</a:t>
              </a:r>
              <a:endParaRPr/>
            </a:p>
          </p:txBody>
        </p:sp>
      </p:grpSp>
      <p:pic>
        <p:nvPicPr>
          <p:cNvPr id="395" name="Google Shape;395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84387" y="3226646"/>
            <a:ext cx="12192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43"/>
          <p:cNvGrpSpPr/>
          <p:nvPr/>
        </p:nvGrpSpPr>
        <p:grpSpPr>
          <a:xfrm>
            <a:off x="6362186" y="5349518"/>
            <a:ext cx="4822281" cy="540137"/>
            <a:chOff x="7701223" y="5207460"/>
            <a:chExt cx="4822281" cy="540137"/>
          </a:xfrm>
        </p:grpSpPr>
        <p:sp>
          <p:nvSpPr>
            <p:cNvPr id="397" name="Google Shape;397;p43"/>
            <p:cNvSpPr txBox="1"/>
            <p:nvPr/>
          </p:nvSpPr>
          <p:spPr>
            <a:xfrm>
              <a:off x="7701223" y="5224377"/>
              <a:ext cx="229915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訓練成功!</a:t>
              </a:r>
              <a:endParaRPr b="1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8" name="Google Shape;398;p43"/>
            <p:cNvSpPr txBox="1"/>
            <p:nvPr/>
          </p:nvSpPr>
          <p:spPr>
            <a:xfrm>
              <a:off x="9228262" y="5207460"/>
              <a:ext cx="32952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(符合訓練資料)</a:t>
              </a:r>
              <a:endParaRPr b="1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cxnSp>
        <p:nvCxnSpPr>
          <p:cNvPr id="399" name="Google Shape;399;p43"/>
          <p:cNvCxnSpPr/>
          <p:nvPr/>
        </p:nvCxnSpPr>
        <p:spPr>
          <a:xfrm>
            <a:off x="5503094" y="5609696"/>
            <a:ext cx="1071441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0" name="Google Shape;400;p43"/>
          <p:cNvCxnSpPr/>
          <p:nvPr/>
        </p:nvCxnSpPr>
        <p:spPr>
          <a:xfrm rot="10800000">
            <a:off x="8437530" y="4904158"/>
            <a:ext cx="0" cy="506355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43"/>
          <p:cNvSpPr txBox="1"/>
          <p:nvPr/>
        </p:nvSpPr>
        <p:spPr>
          <a:xfrm>
            <a:off x="4137460" y="4279690"/>
            <a:ext cx="157442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黑色是貓</a:t>
            </a:r>
            <a:endParaRPr b="1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黃色是狗</a:t>
            </a:r>
            <a:endParaRPr/>
          </a:p>
        </p:txBody>
      </p:sp>
      <p:cxnSp>
        <p:nvCxnSpPr>
          <p:cNvPr id="402" name="Google Shape;402;p43"/>
          <p:cNvCxnSpPr/>
          <p:nvPr/>
        </p:nvCxnSpPr>
        <p:spPr>
          <a:xfrm flipH="1">
            <a:off x="3801800" y="5004977"/>
            <a:ext cx="335660" cy="38846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403" name="Google Shape;403;p43"/>
          <p:cNvSpPr/>
          <p:nvPr/>
        </p:nvSpPr>
        <p:spPr>
          <a:xfrm>
            <a:off x="4506901" y="1443493"/>
            <a:ext cx="6403417" cy="1743424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4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756" y="4171540"/>
            <a:ext cx="853728" cy="85372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3"/>
          <p:cNvSpPr txBox="1"/>
          <p:nvPr/>
        </p:nvSpPr>
        <p:spPr>
          <a:xfrm>
            <a:off x="9739608" y="3646439"/>
            <a:ext cx="20676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Microsoft JhengHei"/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Overfitting</a:t>
            </a:r>
            <a:endParaRPr b="1" i="0" sz="24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4497330" y="794967"/>
            <a:ext cx="5292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訓練成功，但測試失敗</a:t>
            </a:r>
            <a:endParaRPr b="1"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520655" y="6169594"/>
            <a:ext cx="112358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機器學習時只管找到的參數有沒有「符合」訓練資料，不管有沒有道理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3"/>
          <p:cNvSpPr/>
          <p:nvPr/>
        </p:nvSpPr>
        <p:spPr>
          <a:xfrm>
            <a:off x="6271502" y="3543092"/>
            <a:ext cx="443804" cy="677006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4" name="Google Shape;414;p44"/>
          <p:cNvSpPr txBox="1"/>
          <p:nvPr/>
        </p:nvSpPr>
        <p:spPr>
          <a:xfrm>
            <a:off x="5000686" y="6087559"/>
            <a:ext cx="6231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https://youtu.be/WQY85vaQfTI?si=DR8fnpmbvi7bmfsn&amp;t=1535</a:t>
            </a:r>
            <a:endParaRPr/>
          </a:p>
        </p:txBody>
      </p:sp>
      <p:pic>
        <p:nvPicPr>
          <p:cNvPr id="415" name="Google Shape;41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3586" y="306917"/>
            <a:ext cx="7679267" cy="560548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4"/>
          <p:cNvSpPr txBox="1"/>
          <p:nvPr/>
        </p:nvSpPr>
        <p:spPr>
          <a:xfrm>
            <a:off x="602252" y="4430322"/>
            <a:ext cx="347133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0F0F0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為什麼類神經網路可以正確分辨寶可夢和數碼寶貝呢？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17" name="Google Shape;41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252" y="951706"/>
            <a:ext cx="3183467" cy="318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如何讓機器找到比較「合理」的參數</a:t>
            </a:r>
            <a:endParaRPr/>
          </a:p>
        </p:txBody>
      </p:sp>
      <p:sp>
        <p:nvSpPr>
          <p:cNvPr id="424" name="Google Shape;424;p45"/>
          <p:cNvSpPr txBox="1"/>
          <p:nvPr/>
        </p:nvSpPr>
        <p:spPr>
          <a:xfrm>
            <a:off x="2189846" y="5394253"/>
            <a:ext cx="3147785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9294" l="0" r="0" t="-239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25" name="Google Shape;425;p45"/>
          <p:cNvSpPr txBox="1"/>
          <p:nvPr/>
        </p:nvSpPr>
        <p:spPr>
          <a:xfrm>
            <a:off x="1095050" y="5373258"/>
            <a:ext cx="11065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參數</a:t>
            </a:r>
            <a:endParaRPr/>
          </a:p>
        </p:txBody>
      </p:sp>
      <p:pic>
        <p:nvPicPr>
          <p:cNvPr id="426" name="Google Shape;42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9961" y="3714713"/>
            <a:ext cx="1618036" cy="161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0305" y="1611266"/>
            <a:ext cx="1618036" cy="161803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5"/>
          <p:cNvSpPr txBox="1"/>
          <p:nvPr/>
        </p:nvSpPr>
        <p:spPr>
          <a:xfrm>
            <a:off x="1453786" y="1943231"/>
            <a:ext cx="97795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endParaRPr/>
          </a:p>
        </p:txBody>
      </p:sp>
      <p:cxnSp>
        <p:nvCxnSpPr>
          <p:cNvPr id="429" name="Google Shape;429;p45"/>
          <p:cNvCxnSpPr/>
          <p:nvPr/>
        </p:nvCxnSpPr>
        <p:spPr>
          <a:xfrm>
            <a:off x="3499929" y="3157307"/>
            <a:ext cx="0" cy="52078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30" name="Google Shape;430;p45"/>
          <p:cNvSpPr txBox="1"/>
          <p:nvPr/>
        </p:nvSpPr>
        <p:spPr>
          <a:xfrm>
            <a:off x="1652366" y="4380938"/>
            <a:ext cx="15146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最佳化 </a:t>
            </a:r>
            <a:endParaRPr/>
          </a:p>
        </p:txBody>
      </p:sp>
      <p:grpSp>
        <p:nvGrpSpPr>
          <p:cNvPr id="431" name="Google Shape;431;p45"/>
          <p:cNvGrpSpPr/>
          <p:nvPr/>
        </p:nvGrpSpPr>
        <p:grpSpPr>
          <a:xfrm>
            <a:off x="4889965" y="1516952"/>
            <a:ext cx="5624513" cy="1659339"/>
            <a:chOff x="5152877" y="1373979"/>
            <a:chExt cx="5624513" cy="1659339"/>
          </a:xfrm>
        </p:grpSpPr>
        <p:pic>
          <p:nvPicPr>
            <p:cNvPr id="432" name="Google Shape;432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52877" y="1373980"/>
              <a:ext cx="10799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21315" y="1373980"/>
              <a:ext cx="10799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89752" y="1373980"/>
              <a:ext cx="10799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558190" y="1373979"/>
              <a:ext cx="1219200" cy="1219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45"/>
            <p:cNvSpPr txBox="1"/>
            <p:nvPr/>
          </p:nvSpPr>
          <p:spPr>
            <a:xfrm>
              <a:off x="5396511" y="2497810"/>
              <a:ext cx="592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Microsoft JhengHei"/>
                <a:buNone/>
              </a:pPr>
              <a:r>
                <a:rPr b="0" i="0" lang="zh-TW" sz="28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貓</a:t>
              </a:r>
              <a:endParaRPr/>
            </a:p>
          </p:txBody>
        </p:sp>
        <p:sp>
          <p:nvSpPr>
            <p:cNvPr id="437" name="Google Shape;437;p45"/>
            <p:cNvSpPr txBox="1"/>
            <p:nvPr/>
          </p:nvSpPr>
          <p:spPr>
            <a:xfrm>
              <a:off x="6864949" y="2508953"/>
              <a:ext cx="592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Microsoft JhengHei"/>
                <a:buNone/>
              </a:pPr>
              <a:r>
                <a:rPr b="0" i="0" lang="zh-TW" sz="28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貓</a:t>
              </a:r>
              <a:endParaRPr/>
            </a:p>
          </p:txBody>
        </p:sp>
        <p:sp>
          <p:nvSpPr>
            <p:cNvPr id="438" name="Google Shape;438;p45"/>
            <p:cNvSpPr txBox="1"/>
            <p:nvPr/>
          </p:nvSpPr>
          <p:spPr>
            <a:xfrm>
              <a:off x="8357668" y="2510098"/>
              <a:ext cx="592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Microsoft JhengHei"/>
                <a:buNone/>
              </a:pPr>
              <a:r>
                <a:rPr b="0" i="0" lang="zh-TW" sz="28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狗</a:t>
              </a:r>
              <a:endParaRPr/>
            </a:p>
          </p:txBody>
        </p:sp>
        <p:sp>
          <p:nvSpPr>
            <p:cNvPr id="439" name="Google Shape;439;p45"/>
            <p:cNvSpPr txBox="1"/>
            <p:nvPr/>
          </p:nvSpPr>
          <p:spPr>
            <a:xfrm>
              <a:off x="9979856" y="2485040"/>
              <a:ext cx="592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Microsoft JhengHei"/>
                <a:buNone/>
              </a:pPr>
              <a:r>
                <a:rPr b="0" i="0" lang="zh-TW" sz="28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狗</a:t>
              </a:r>
              <a:endParaRPr/>
            </a:p>
          </p:txBody>
        </p:sp>
      </p:grpSp>
      <p:sp>
        <p:nvSpPr>
          <p:cNvPr id="440" name="Google Shape;440;p45"/>
          <p:cNvSpPr txBox="1"/>
          <p:nvPr/>
        </p:nvSpPr>
        <p:spPr>
          <a:xfrm>
            <a:off x="4137460" y="4279690"/>
            <a:ext cx="157442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黑色是貓</a:t>
            </a:r>
            <a:endParaRPr b="1" i="0" sz="2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黃色是狗</a:t>
            </a:r>
            <a:endParaRPr/>
          </a:p>
        </p:txBody>
      </p:sp>
      <p:cxnSp>
        <p:nvCxnSpPr>
          <p:cNvPr id="441" name="Google Shape;441;p45"/>
          <p:cNvCxnSpPr/>
          <p:nvPr/>
        </p:nvCxnSpPr>
        <p:spPr>
          <a:xfrm flipH="1">
            <a:off x="3801800" y="5004977"/>
            <a:ext cx="335660" cy="38846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442" name="Google Shape;442;p45"/>
          <p:cNvSpPr txBox="1"/>
          <p:nvPr/>
        </p:nvSpPr>
        <p:spPr>
          <a:xfrm>
            <a:off x="520655" y="6169594"/>
            <a:ext cx="112358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機器學習時只管找到的參數有沒有「符合」訓練資料，不管有沒有道理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5"/>
          <p:cNvSpPr txBox="1"/>
          <p:nvPr/>
        </p:nvSpPr>
        <p:spPr>
          <a:xfrm>
            <a:off x="6714568" y="5005852"/>
            <a:ext cx="43270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增加訓練資料的多樣性</a:t>
            </a:r>
            <a:endParaRPr/>
          </a:p>
        </p:txBody>
      </p:sp>
      <p:pic>
        <p:nvPicPr>
          <p:cNvPr id="444" name="Google Shape;444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62154" y="3222821"/>
            <a:ext cx="1079999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91171" y="3228176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5"/>
          <p:cNvSpPr txBox="1"/>
          <p:nvPr/>
        </p:nvSpPr>
        <p:spPr>
          <a:xfrm>
            <a:off x="9806759" y="4420123"/>
            <a:ext cx="5927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狗</a:t>
            </a:r>
            <a:endParaRPr/>
          </a:p>
        </p:txBody>
      </p:sp>
      <p:sp>
        <p:nvSpPr>
          <p:cNvPr id="447" name="Google Shape;447;p45"/>
          <p:cNvSpPr txBox="1"/>
          <p:nvPr/>
        </p:nvSpPr>
        <p:spPr>
          <a:xfrm>
            <a:off x="8204406" y="4415148"/>
            <a:ext cx="5927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JhengHei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貓</a:t>
            </a:r>
            <a:endParaRPr/>
          </a:p>
        </p:txBody>
      </p:sp>
      <p:cxnSp>
        <p:nvCxnSpPr>
          <p:cNvPr id="448" name="Google Shape;448;p45"/>
          <p:cNvCxnSpPr/>
          <p:nvPr/>
        </p:nvCxnSpPr>
        <p:spPr>
          <a:xfrm>
            <a:off x="4180364" y="4296314"/>
            <a:ext cx="1251334" cy="708663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45"/>
          <p:cNvCxnSpPr/>
          <p:nvPr/>
        </p:nvCxnSpPr>
        <p:spPr>
          <a:xfrm>
            <a:off x="1423467" y="5480874"/>
            <a:ext cx="3976177" cy="36242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